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notesMasterIdLst>
    <p:notesMasterId r:id="rId23"/>
  </p:notesMasterIdLst>
  <p:handoutMasterIdLst>
    <p:handoutMasterId r:id="rId24"/>
  </p:handoutMasterIdLst>
  <p:sldIdLst>
    <p:sldId id="256" r:id="rId3"/>
    <p:sldId id="449" r:id="rId4"/>
    <p:sldId id="508" r:id="rId5"/>
    <p:sldId id="448" r:id="rId6"/>
    <p:sldId id="494" r:id="rId7"/>
    <p:sldId id="495" r:id="rId8"/>
    <p:sldId id="496" r:id="rId9"/>
    <p:sldId id="497" r:id="rId10"/>
    <p:sldId id="507" r:id="rId11"/>
    <p:sldId id="519" r:id="rId12"/>
    <p:sldId id="500" r:id="rId13"/>
    <p:sldId id="520" r:id="rId14"/>
    <p:sldId id="518" r:id="rId15"/>
    <p:sldId id="509" r:id="rId16"/>
    <p:sldId id="513" r:id="rId17"/>
    <p:sldId id="514" r:id="rId18"/>
    <p:sldId id="515" r:id="rId19"/>
    <p:sldId id="516" r:id="rId20"/>
    <p:sldId id="517" r:id="rId21"/>
    <p:sldId id="258" r:id="rId2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5B1830-B49B-44CD-AA5E-938A4EAE8E80}" v="9" dt="2026-09-30T14:03:53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709" autoAdjust="0"/>
  </p:normalViewPr>
  <p:slideViewPr>
    <p:cSldViewPr>
      <p:cViewPr varScale="1">
        <p:scale>
          <a:sx n="59" d="100"/>
          <a:sy n="59" d="100"/>
        </p:scale>
        <p:origin x="140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941196536681827E-2"/>
          <c:y val="2.0511202480738296E-2"/>
          <c:w val="0.92294172903466842"/>
          <c:h val="0.79032236015860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 lot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Care facilities</c:v>
                </c:pt>
                <c:pt idx="1">
                  <c:v>Hospitals</c:v>
                </c:pt>
                <c:pt idx="2">
                  <c:v>People's own homes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29</c:v>
                </c:pt>
                <c:pt idx="1">
                  <c:v>10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2B-4D9D-A2A2-659332B6C4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 little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Care facilities</c:v>
                </c:pt>
                <c:pt idx="1">
                  <c:v>Hospitals</c:v>
                </c:pt>
                <c:pt idx="2">
                  <c:v>People's own homes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53</c:v>
                </c:pt>
                <c:pt idx="1">
                  <c:v>49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2B-4D9D-A2A2-659332B6C4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Hardly any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Care facilities</c:v>
                </c:pt>
                <c:pt idx="1">
                  <c:v>Hospitals</c:v>
                </c:pt>
                <c:pt idx="2">
                  <c:v>People's own homes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</c:v>
                </c:pt>
                <c:pt idx="1">
                  <c:v>27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2B-4D9D-A2A2-659332B6C4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None at all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Care facilities</c:v>
                </c:pt>
                <c:pt idx="1">
                  <c:v>Hospitals</c:v>
                </c:pt>
                <c:pt idx="2">
                  <c:v>People's own homes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2B-4D9D-A2A2-659332B6C4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 don't know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Care facilities</c:v>
                </c:pt>
                <c:pt idx="1">
                  <c:v>Hospitals</c:v>
                </c:pt>
                <c:pt idx="2">
                  <c:v>People's own homes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11</c:v>
                </c:pt>
                <c:pt idx="1">
                  <c:v>11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2B-4D9D-A2A2-659332B6C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9826136"/>
        <c:axId val="519827576"/>
      </c:barChart>
      <c:catAx>
        <c:axId val="51982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827576"/>
        <c:crosses val="autoZero"/>
        <c:auto val="1"/>
        <c:lblAlgn val="ctr"/>
        <c:lblOffset val="100"/>
        <c:noMultiLvlLbl val="0"/>
      </c:catAx>
      <c:valAx>
        <c:axId val="51982757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82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889079082506E-2"/>
          <c:y val="2.3349139965684117E-2"/>
          <c:w val="0.93517694346177738"/>
          <c:h val="0.80948664525715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Very/fairly confident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Social Services investigate appropriately</c:v>
                </c:pt>
                <c:pt idx="1">
                  <c:v>Police investigate appropriately</c:v>
                </c:pt>
                <c:pt idx="2">
                  <c:v>Social Services keep person safe</c:v>
                </c:pt>
                <c:pt idx="3">
                  <c:v>Police keep person safe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</c:v>
                </c:pt>
                <c:pt idx="1">
                  <c:v>57</c:v>
                </c:pt>
                <c:pt idx="2">
                  <c:v>51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44-4B79-8041-EBEFC569A7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very/at all confident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Social Services investigate appropriately</c:v>
                </c:pt>
                <c:pt idx="1">
                  <c:v>Police investigate appropriately</c:v>
                </c:pt>
                <c:pt idx="2">
                  <c:v>Social Services keep person safe</c:v>
                </c:pt>
                <c:pt idx="3">
                  <c:v>Police keep person safe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36</c:v>
                </c:pt>
                <c:pt idx="1">
                  <c:v>40</c:v>
                </c:pt>
                <c:pt idx="2">
                  <c:v>44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44-4B79-8041-EBEFC569A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482408"/>
        <c:axId val="326479528"/>
      </c:barChart>
      <c:catAx>
        <c:axId val="32648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6479528"/>
        <c:crosses val="autoZero"/>
        <c:auto val="1"/>
        <c:lblAlgn val="ctr"/>
        <c:lblOffset val="100"/>
        <c:noMultiLvlLbl val="0"/>
      </c:catAx>
      <c:valAx>
        <c:axId val="32647952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648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368151444837506"/>
          <c:y val="0.94374052302992784"/>
          <c:w val="0.49263697110324978"/>
          <c:h val="5.62594769700721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3FEF49-6820-4887-9AD8-7FDFD985F4C5}" type="doc">
      <dgm:prSet loTypeId="urn:microsoft.com/office/officeart/2005/8/layout/default" loCatId="list" qsTypeId="urn:microsoft.com/office/officeart/2005/8/quickstyle/simple1#7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E8A139AA-C4CD-4773-8E1C-92BD17055AE5}">
      <dgm:prSet/>
      <dgm:spPr/>
      <dgm:t>
        <a:bodyPr/>
        <a:lstStyle/>
        <a:p>
          <a:r>
            <a:rPr lang="en-GB"/>
            <a:t>Respondents presented with 6 abuse scenarios</a:t>
          </a:r>
          <a:endParaRPr lang="en-US"/>
        </a:p>
      </dgm:t>
    </dgm:pt>
    <dgm:pt modelId="{8F20F694-CE5A-4BCA-943C-DED9CACEF25B}" type="parTrans" cxnId="{7AF4BBEC-0D34-4BCD-AA6D-8809D9A87749}">
      <dgm:prSet/>
      <dgm:spPr/>
      <dgm:t>
        <a:bodyPr/>
        <a:lstStyle/>
        <a:p>
          <a:endParaRPr lang="en-US"/>
        </a:p>
      </dgm:t>
    </dgm:pt>
    <dgm:pt modelId="{C25DA7A1-4A55-43EB-8FA2-BBD45B2C7521}" type="sibTrans" cxnId="{7AF4BBEC-0D34-4BCD-AA6D-8809D9A87749}">
      <dgm:prSet/>
      <dgm:spPr/>
      <dgm:t>
        <a:bodyPr/>
        <a:lstStyle/>
        <a:p>
          <a:endParaRPr lang="en-US"/>
        </a:p>
      </dgm:t>
    </dgm:pt>
    <dgm:pt modelId="{1E09A9BD-5216-42AD-946C-A3521DD28D55}">
      <dgm:prSet/>
      <dgm:spPr/>
      <dgm:t>
        <a:bodyPr/>
        <a:lstStyle/>
        <a:p>
          <a:r>
            <a:rPr lang="en-GB"/>
            <a:t>Asked to identify if scenarios constituted abuse, exploitation or neglect</a:t>
          </a:r>
          <a:endParaRPr lang="en-US"/>
        </a:p>
      </dgm:t>
    </dgm:pt>
    <dgm:pt modelId="{90D4A9D2-A834-4F54-B811-64B70F9EB8DD}" type="parTrans" cxnId="{7794EB0A-14D3-4E3D-B136-62A26F23206A}">
      <dgm:prSet/>
      <dgm:spPr/>
      <dgm:t>
        <a:bodyPr/>
        <a:lstStyle/>
        <a:p>
          <a:endParaRPr lang="en-US"/>
        </a:p>
      </dgm:t>
    </dgm:pt>
    <dgm:pt modelId="{9FD87C95-7AD4-4BCE-BB56-4EB5002A0EAC}" type="sibTrans" cxnId="{7794EB0A-14D3-4E3D-B136-62A26F23206A}">
      <dgm:prSet/>
      <dgm:spPr/>
      <dgm:t>
        <a:bodyPr/>
        <a:lstStyle/>
        <a:p>
          <a:endParaRPr lang="en-US"/>
        </a:p>
      </dgm:t>
    </dgm:pt>
    <dgm:pt modelId="{169AF7CB-22F8-4C6F-8047-6DCF4925A2DA}">
      <dgm:prSet/>
      <dgm:spPr/>
      <dgm:t>
        <a:bodyPr/>
        <a:lstStyle/>
        <a:p>
          <a:r>
            <a:rPr lang="en-GB"/>
            <a:t>20% of respondents skipped questions (normal for sensitive topics)</a:t>
          </a:r>
          <a:endParaRPr lang="en-US"/>
        </a:p>
      </dgm:t>
    </dgm:pt>
    <dgm:pt modelId="{8F08BD05-50C9-469C-8B68-254B2ED6D4C1}" type="parTrans" cxnId="{08B645D2-CBAB-4E51-BF47-484E09BF3B90}">
      <dgm:prSet/>
      <dgm:spPr/>
      <dgm:t>
        <a:bodyPr/>
        <a:lstStyle/>
        <a:p>
          <a:endParaRPr lang="en-US"/>
        </a:p>
      </dgm:t>
    </dgm:pt>
    <dgm:pt modelId="{B5BC2547-4F79-4254-8F3A-3FFDB15C7D5F}" type="sibTrans" cxnId="{08B645D2-CBAB-4E51-BF47-484E09BF3B90}">
      <dgm:prSet/>
      <dgm:spPr/>
      <dgm:t>
        <a:bodyPr/>
        <a:lstStyle/>
        <a:p>
          <a:endParaRPr lang="en-US"/>
        </a:p>
      </dgm:t>
    </dgm:pt>
    <dgm:pt modelId="{AB301672-EE95-4DF5-98C2-55A15EAC282C}">
      <dgm:prSet/>
      <dgm:spPr/>
      <dgm:t>
        <a:bodyPr/>
        <a:lstStyle/>
        <a:p>
          <a:r>
            <a:rPr lang="en-GB"/>
            <a:t>Demographic analysis across multiple variables</a:t>
          </a:r>
          <a:endParaRPr lang="en-US"/>
        </a:p>
      </dgm:t>
    </dgm:pt>
    <dgm:pt modelId="{F89A7A45-87A1-4B45-8356-AE967E5A5E5E}" type="parTrans" cxnId="{93310D05-CA30-48C7-820E-8FAE2F2C4A9C}">
      <dgm:prSet/>
      <dgm:spPr/>
      <dgm:t>
        <a:bodyPr/>
        <a:lstStyle/>
        <a:p>
          <a:endParaRPr lang="en-US"/>
        </a:p>
      </dgm:t>
    </dgm:pt>
    <dgm:pt modelId="{193A18DC-AC7F-43B0-9626-4E0F2ECF16D2}" type="sibTrans" cxnId="{93310D05-CA30-48C7-820E-8FAE2F2C4A9C}">
      <dgm:prSet/>
      <dgm:spPr/>
      <dgm:t>
        <a:bodyPr/>
        <a:lstStyle/>
        <a:p>
          <a:endParaRPr lang="en-US"/>
        </a:p>
      </dgm:t>
    </dgm:pt>
    <dgm:pt modelId="{E6AF521C-79DD-46C0-9C18-148FFAD0122F}" type="pres">
      <dgm:prSet presAssocID="{433FEF49-6820-4887-9AD8-7FDFD985F4C5}" presName="diagram" presStyleCnt="0">
        <dgm:presLayoutVars>
          <dgm:dir/>
          <dgm:resizeHandles val="exact"/>
        </dgm:presLayoutVars>
      </dgm:prSet>
      <dgm:spPr/>
    </dgm:pt>
    <dgm:pt modelId="{43064692-3996-4804-BAB9-075382EA441F}" type="pres">
      <dgm:prSet presAssocID="{E8A139AA-C4CD-4773-8E1C-92BD17055AE5}" presName="node" presStyleLbl="node1" presStyleIdx="0" presStyleCnt="4">
        <dgm:presLayoutVars>
          <dgm:bulletEnabled val="1"/>
        </dgm:presLayoutVars>
      </dgm:prSet>
      <dgm:spPr/>
    </dgm:pt>
    <dgm:pt modelId="{7ED475C1-30D1-4243-9A81-8C6D827CC35E}" type="pres">
      <dgm:prSet presAssocID="{C25DA7A1-4A55-43EB-8FA2-BBD45B2C7521}" presName="sibTrans" presStyleCnt="0"/>
      <dgm:spPr/>
    </dgm:pt>
    <dgm:pt modelId="{48C58649-F317-4CB0-9813-6FE12583087F}" type="pres">
      <dgm:prSet presAssocID="{1E09A9BD-5216-42AD-946C-A3521DD28D55}" presName="node" presStyleLbl="node1" presStyleIdx="1" presStyleCnt="4">
        <dgm:presLayoutVars>
          <dgm:bulletEnabled val="1"/>
        </dgm:presLayoutVars>
      </dgm:prSet>
      <dgm:spPr/>
    </dgm:pt>
    <dgm:pt modelId="{D8113048-DFAE-4213-82CA-41EFD62FB73B}" type="pres">
      <dgm:prSet presAssocID="{9FD87C95-7AD4-4BCE-BB56-4EB5002A0EAC}" presName="sibTrans" presStyleCnt="0"/>
      <dgm:spPr/>
    </dgm:pt>
    <dgm:pt modelId="{255A23A0-8615-4848-BB57-EA657C7737AA}" type="pres">
      <dgm:prSet presAssocID="{169AF7CB-22F8-4C6F-8047-6DCF4925A2DA}" presName="node" presStyleLbl="node1" presStyleIdx="2" presStyleCnt="4">
        <dgm:presLayoutVars>
          <dgm:bulletEnabled val="1"/>
        </dgm:presLayoutVars>
      </dgm:prSet>
      <dgm:spPr/>
    </dgm:pt>
    <dgm:pt modelId="{E8BC7289-0F1E-4D2F-8329-F8AC7EA136F1}" type="pres">
      <dgm:prSet presAssocID="{B5BC2547-4F79-4254-8F3A-3FFDB15C7D5F}" presName="sibTrans" presStyleCnt="0"/>
      <dgm:spPr/>
    </dgm:pt>
    <dgm:pt modelId="{5878E23D-10AD-47AA-A26C-4828F6691FB8}" type="pres">
      <dgm:prSet presAssocID="{AB301672-EE95-4DF5-98C2-55A15EAC282C}" presName="node" presStyleLbl="node1" presStyleIdx="3" presStyleCnt="4">
        <dgm:presLayoutVars>
          <dgm:bulletEnabled val="1"/>
        </dgm:presLayoutVars>
      </dgm:prSet>
      <dgm:spPr/>
    </dgm:pt>
  </dgm:ptLst>
  <dgm:cxnLst>
    <dgm:cxn modelId="{93310D05-CA30-48C7-820E-8FAE2F2C4A9C}" srcId="{433FEF49-6820-4887-9AD8-7FDFD985F4C5}" destId="{AB301672-EE95-4DF5-98C2-55A15EAC282C}" srcOrd="3" destOrd="0" parTransId="{F89A7A45-87A1-4B45-8356-AE967E5A5E5E}" sibTransId="{193A18DC-AC7F-43B0-9626-4E0F2ECF16D2}"/>
    <dgm:cxn modelId="{7794EB0A-14D3-4E3D-B136-62A26F23206A}" srcId="{433FEF49-6820-4887-9AD8-7FDFD985F4C5}" destId="{1E09A9BD-5216-42AD-946C-A3521DD28D55}" srcOrd="1" destOrd="0" parTransId="{90D4A9D2-A834-4F54-B811-64B70F9EB8DD}" sibTransId="{9FD87C95-7AD4-4BCE-BB56-4EB5002A0EAC}"/>
    <dgm:cxn modelId="{616C3238-B332-4F85-9393-EFE34CD5E628}" type="presOf" srcId="{AB301672-EE95-4DF5-98C2-55A15EAC282C}" destId="{5878E23D-10AD-47AA-A26C-4828F6691FB8}" srcOrd="0" destOrd="0" presId="urn:microsoft.com/office/officeart/2005/8/layout/default"/>
    <dgm:cxn modelId="{1DEABE59-CA68-4C5E-9DCA-F7A77B073EF8}" type="presOf" srcId="{E8A139AA-C4CD-4773-8E1C-92BD17055AE5}" destId="{43064692-3996-4804-BAB9-075382EA441F}" srcOrd="0" destOrd="0" presId="urn:microsoft.com/office/officeart/2005/8/layout/default"/>
    <dgm:cxn modelId="{08B645D2-CBAB-4E51-BF47-484E09BF3B90}" srcId="{433FEF49-6820-4887-9AD8-7FDFD985F4C5}" destId="{169AF7CB-22F8-4C6F-8047-6DCF4925A2DA}" srcOrd="2" destOrd="0" parTransId="{8F08BD05-50C9-469C-8B68-254B2ED6D4C1}" sibTransId="{B5BC2547-4F79-4254-8F3A-3FFDB15C7D5F}"/>
    <dgm:cxn modelId="{BA4991D6-1B26-4D9E-9AF0-57C5D75A710B}" type="presOf" srcId="{1E09A9BD-5216-42AD-946C-A3521DD28D55}" destId="{48C58649-F317-4CB0-9813-6FE12583087F}" srcOrd="0" destOrd="0" presId="urn:microsoft.com/office/officeart/2005/8/layout/default"/>
    <dgm:cxn modelId="{271D68DE-D440-4088-9746-48021A26E4AD}" type="presOf" srcId="{433FEF49-6820-4887-9AD8-7FDFD985F4C5}" destId="{E6AF521C-79DD-46C0-9C18-148FFAD0122F}" srcOrd="0" destOrd="0" presId="urn:microsoft.com/office/officeart/2005/8/layout/default"/>
    <dgm:cxn modelId="{7AF4BBEC-0D34-4BCD-AA6D-8809D9A87749}" srcId="{433FEF49-6820-4887-9AD8-7FDFD985F4C5}" destId="{E8A139AA-C4CD-4773-8E1C-92BD17055AE5}" srcOrd="0" destOrd="0" parTransId="{8F20F694-CE5A-4BCA-943C-DED9CACEF25B}" sibTransId="{C25DA7A1-4A55-43EB-8FA2-BBD45B2C7521}"/>
    <dgm:cxn modelId="{F1ECEFF1-4EB7-4556-A552-B5BDAC1AC838}" type="presOf" srcId="{169AF7CB-22F8-4C6F-8047-6DCF4925A2DA}" destId="{255A23A0-8615-4848-BB57-EA657C7737AA}" srcOrd="0" destOrd="0" presId="urn:microsoft.com/office/officeart/2005/8/layout/default"/>
    <dgm:cxn modelId="{C4FED1DB-6303-499C-929A-AB1DC7700777}" type="presParOf" srcId="{E6AF521C-79DD-46C0-9C18-148FFAD0122F}" destId="{43064692-3996-4804-BAB9-075382EA441F}" srcOrd="0" destOrd="0" presId="urn:microsoft.com/office/officeart/2005/8/layout/default"/>
    <dgm:cxn modelId="{20D529AB-EFF3-4F4B-86CC-0084BE5AEBBB}" type="presParOf" srcId="{E6AF521C-79DD-46C0-9C18-148FFAD0122F}" destId="{7ED475C1-30D1-4243-9A81-8C6D827CC35E}" srcOrd="1" destOrd="0" presId="urn:microsoft.com/office/officeart/2005/8/layout/default"/>
    <dgm:cxn modelId="{9D50EAA5-379C-4DE5-BBB3-9A454B07699C}" type="presParOf" srcId="{E6AF521C-79DD-46C0-9C18-148FFAD0122F}" destId="{48C58649-F317-4CB0-9813-6FE12583087F}" srcOrd="2" destOrd="0" presId="urn:microsoft.com/office/officeart/2005/8/layout/default"/>
    <dgm:cxn modelId="{E7A83849-EDDB-4939-8E2F-91D1B1202BE3}" type="presParOf" srcId="{E6AF521C-79DD-46C0-9C18-148FFAD0122F}" destId="{D8113048-DFAE-4213-82CA-41EFD62FB73B}" srcOrd="3" destOrd="0" presId="urn:microsoft.com/office/officeart/2005/8/layout/default"/>
    <dgm:cxn modelId="{33789EC7-C6F6-49AC-8046-4F7DFABD1C51}" type="presParOf" srcId="{E6AF521C-79DD-46C0-9C18-148FFAD0122F}" destId="{255A23A0-8615-4848-BB57-EA657C7737AA}" srcOrd="4" destOrd="0" presId="urn:microsoft.com/office/officeart/2005/8/layout/default"/>
    <dgm:cxn modelId="{101A6757-0CC3-466C-851A-FE7B4EACEE82}" type="presParOf" srcId="{E6AF521C-79DD-46C0-9C18-148FFAD0122F}" destId="{E8BC7289-0F1E-4D2F-8329-F8AC7EA136F1}" srcOrd="5" destOrd="0" presId="urn:microsoft.com/office/officeart/2005/8/layout/default"/>
    <dgm:cxn modelId="{5A75C977-E7C3-4773-BABC-ADF8701D48DF}" type="presParOf" srcId="{E6AF521C-79DD-46C0-9C18-148FFAD0122F}" destId="{5878E23D-10AD-47AA-A26C-4828F6691FB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CB7DA2-31FF-4F79-A88D-26793304C4D9}" type="doc">
      <dgm:prSet loTypeId="urn:microsoft.com/office/officeart/2018/2/layout/IconLabelList" loCatId="icon" qsTypeId="urn:microsoft.com/office/officeart/2005/8/quickstyle/simple1#8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02B9B41F-A307-408D-9818-6BBBE548E83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/>
            <a:t>Critical Gap:</a:t>
          </a:r>
          <a:r>
            <a:rPr lang="en-US" sz="1600" dirty="0"/>
            <a:t> 4/10 would want to do something but wouldn't know what to do or who to contact</a:t>
          </a:r>
        </a:p>
      </dgm:t>
    </dgm:pt>
    <dgm:pt modelId="{31EED86C-390C-44F8-A1E2-9BE9C15D9130}" type="parTrans" cxnId="{DA52BD93-5F8B-4B09-9D47-C5B4CA813FE2}">
      <dgm:prSet/>
      <dgm:spPr/>
      <dgm:t>
        <a:bodyPr/>
        <a:lstStyle/>
        <a:p>
          <a:endParaRPr lang="en-US"/>
        </a:p>
      </dgm:t>
    </dgm:pt>
    <dgm:pt modelId="{7AEF04C5-400D-4CB2-9AB0-0153BCA58A3E}" type="sibTrans" cxnId="{DA52BD93-5F8B-4B09-9D47-C5B4CA813FE2}">
      <dgm:prSet/>
      <dgm:spPr/>
      <dgm:t>
        <a:bodyPr/>
        <a:lstStyle/>
        <a:p>
          <a:endParaRPr lang="en-US"/>
        </a:p>
      </dgm:t>
    </dgm:pt>
    <dgm:pt modelId="{83B1A127-231A-46C4-A696-F9762EC7CB8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Very few would do nothing ("none of their business")</a:t>
          </a:r>
        </a:p>
      </dgm:t>
    </dgm:pt>
    <dgm:pt modelId="{24559FB4-190B-400E-9863-E8FEF8CF3021}" type="parTrans" cxnId="{6FA033B0-5886-46BA-A102-956E0F820EA7}">
      <dgm:prSet/>
      <dgm:spPr/>
      <dgm:t>
        <a:bodyPr/>
        <a:lstStyle/>
        <a:p>
          <a:endParaRPr lang="en-US"/>
        </a:p>
      </dgm:t>
    </dgm:pt>
    <dgm:pt modelId="{8BEDDE79-527B-4AEA-8640-B757E186BA06}" type="sibTrans" cxnId="{6FA033B0-5886-46BA-A102-956E0F820EA7}">
      <dgm:prSet/>
      <dgm:spPr/>
      <dgm:t>
        <a:bodyPr/>
        <a:lstStyle/>
        <a:p>
          <a:endParaRPr lang="en-US"/>
        </a:p>
      </dgm:t>
    </dgm:pt>
    <dgm:pt modelId="{6915BBC2-69F2-4546-B59B-F4D8BCF0DA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Significant knowledge gap in reporting procedures</a:t>
          </a:r>
        </a:p>
      </dgm:t>
    </dgm:pt>
    <dgm:pt modelId="{F8DDD510-0244-4F99-BA6F-3DD4020A432F}" type="parTrans" cxnId="{99F8EC72-EF81-4052-B911-7FA99CA80F56}">
      <dgm:prSet/>
      <dgm:spPr/>
      <dgm:t>
        <a:bodyPr/>
        <a:lstStyle/>
        <a:p>
          <a:endParaRPr lang="en-US"/>
        </a:p>
      </dgm:t>
    </dgm:pt>
    <dgm:pt modelId="{18152547-B276-4B1E-816F-FB29B1F1E961}" type="sibTrans" cxnId="{99F8EC72-EF81-4052-B911-7FA99CA80F56}">
      <dgm:prSet/>
      <dgm:spPr/>
      <dgm:t>
        <a:bodyPr/>
        <a:lstStyle/>
        <a:p>
          <a:endParaRPr lang="en-US"/>
        </a:p>
      </dgm:t>
    </dgm:pt>
    <dgm:pt modelId="{ED806773-0FF7-44BF-829A-19D1361DC66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Clear need for public education on reporting pathways</a:t>
          </a:r>
        </a:p>
      </dgm:t>
    </dgm:pt>
    <dgm:pt modelId="{C29CAE84-393D-4CAD-82D8-11B23A1BEB24}" type="parTrans" cxnId="{40F854E6-2ABD-457F-96D3-A343E67BCFB2}">
      <dgm:prSet/>
      <dgm:spPr/>
      <dgm:t>
        <a:bodyPr/>
        <a:lstStyle/>
        <a:p>
          <a:endParaRPr lang="en-US"/>
        </a:p>
      </dgm:t>
    </dgm:pt>
    <dgm:pt modelId="{92FEB56D-AF50-448E-BFAD-592E4F3F6114}" type="sibTrans" cxnId="{40F854E6-2ABD-457F-96D3-A343E67BCFB2}">
      <dgm:prSet/>
      <dgm:spPr/>
      <dgm:t>
        <a:bodyPr/>
        <a:lstStyle/>
        <a:p>
          <a:endParaRPr lang="en-US"/>
        </a:p>
      </dgm:t>
    </dgm:pt>
    <dgm:pt modelId="{2ED56852-E389-410B-A0FC-44830623BC93}" type="pres">
      <dgm:prSet presAssocID="{85CB7DA2-31FF-4F79-A88D-26793304C4D9}" presName="root" presStyleCnt="0">
        <dgm:presLayoutVars>
          <dgm:dir/>
          <dgm:resizeHandles val="exact"/>
        </dgm:presLayoutVars>
      </dgm:prSet>
      <dgm:spPr/>
    </dgm:pt>
    <dgm:pt modelId="{61F29FAF-90FC-4B10-B21A-D242B2055B7B}" type="pres">
      <dgm:prSet presAssocID="{02B9B41F-A307-408D-9818-6BBBE548E835}" presName="compNode" presStyleCnt="0"/>
      <dgm:spPr/>
    </dgm:pt>
    <dgm:pt modelId="{1EAE6D98-D620-4F88-A07F-0AEB181BC69F}" type="pres">
      <dgm:prSet presAssocID="{02B9B41F-A307-408D-9818-6BBBE548E835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59A497F6-4CEC-45C7-B2D0-E81498CF67BC}" type="pres">
      <dgm:prSet presAssocID="{02B9B41F-A307-408D-9818-6BBBE548E835}" presName="spaceRect" presStyleCnt="0"/>
      <dgm:spPr/>
    </dgm:pt>
    <dgm:pt modelId="{4FD9489C-4457-4458-9E0D-B721A8D42064}" type="pres">
      <dgm:prSet presAssocID="{02B9B41F-A307-408D-9818-6BBBE548E835}" presName="textRect" presStyleLbl="revTx" presStyleIdx="0" presStyleCnt="4">
        <dgm:presLayoutVars>
          <dgm:chMax val="1"/>
          <dgm:chPref val="1"/>
        </dgm:presLayoutVars>
      </dgm:prSet>
      <dgm:spPr/>
    </dgm:pt>
    <dgm:pt modelId="{430ECE37-2246-457A-8AC2-089A822FD557}" type="pres">
      <dgm:prSet presAssocID="{7AEF04C5-400D-4CB2-9AB0-0153BCA58A3E}" presName="sibTrans" presStyleCnt="0"/>
      <dgm:spPr/>
    </dgm:pt>
    <dgm:pt modelId="{DFF6D3ED-B560-41B5-BF4F-E5E63629F0B4}" type="pres">
      <dgm:prSet presAssocID="{83B1A127-231A-46C4-A696-F9762EC7CB8A}" presName="compNode" presStyleCnt="0"/>
      <dgm:spPr/>
    </dgm:pt>
    <dgm:pt modelId="{24C8C6FE-A4EE-4321-85BE-040EF94017C8}" type="pres">
      <dgm:prSet presAssocID="{83B1A127-231A-46C4-A696-F9762EC7CB8A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s"/>
        </a:ext>
      </dgm:extLst>
    </dgm:pt>
    <dgm:pt modelId="{16D536DE-AC80-41BA-AB3D-3BEADA9FD9CF}" type="pres">
      <dgm:prSet presAssocID="{83B1A127-231A-46C4-A696-F9762EC7CB8A}" presName="spaceRect" presStyleCnt="0"/>
      <dgm:spPr/>
    </dgm:pt>
    <dgm:pt modelId="{B3A7F4B4-7FDA-4E33-9FC1-577D54EF477C}" type="pres">
      <dgm:prSet presAssocID="{83B1A127-231A-46C4-A696-F9762EC7CB8A}" presName="textRect" presStyleLbl="revTx" presStyleIdx="1" presStyleCnt="4">
        <dgm:presLayoutVars>
          <dgm:chMax val="1"/>
          <dgm:chPref val="1"/>
        </dgm:presLayoutVars>
      </dgm:prSet>
      <dgm:spPr/>
    </dgm:pt>
    <dgm:pt modelId="{CDEF81E4-F307-4A44-A153-5A44D64CD999}" type="pres">
      <dgm:prSet presAssocID="{8BEDDE79-527B-4AEA-8640-B757E186BA06}" presName="sibTrans" presStyleCnt="0"/>
      <dgm:spPr/>
    </dgm:pt>
    <dgm:pt modelId="{00A77BDC-DD45-4382-9998-644D40F34A2E}" type="pres">
      <dgm:prSet presAssocID="{6915BBC2-69F2-4546-B59B-F4D8BCF0DAA3}" presName="compNode" presStyleCnt="0"/>
      <dgm:spPr/>
    </dgm:pt>
    <dgm:pt modelId="{B402A16B-7B30-4AC6-B261-FDAAB50BEA23}" type="pres">
      <dgm:prSet presAssocID="{6915BBC2-69F2-4546-B59B-F4D8BCF0DAA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1D8F92F2-091F-4299-BF9D-7493835363EE}" type="pres">
      <dgm:prSet presAssocID="{6915BBC2-69F2-4546-B59B-F4D8BCF0DAA3}" presName="spaceRect" presStyleCnt="0"/>
      <dgm:spPr/>
    </dgm:pt>
    <dgm:pt modelId="{7C7F1641-4D73-47CB-A9D8-15676531AEBE}" type="pres">
      <dgm:prSet presAssocID="{6915BBC2-69F2-4546-B59B-F4D8BCF0DAA3}" presName="textRect" presStyleLbl="revTx" presStyleIdx="2" presStyleCnt="4">
        <dgm:presLayoutVars>
          <dgm:chMax val="1"/>
          <dgm:chPref val="1"/>
        </dgm:presLayoutVars>
      </dgm:prSet>
      <dgm:spPr/>
    </dgm:pt>
    <dgm:pt modelId="{B21782E9-6CF9-488B-A39B-D4635C40DA9A}" type="pres">
      <dgm:prSet presAssocID="{18152547-B276-4B1E-816F-FB29B1F1E961}" presName="sibTrans" presStyleCnt="0"/>
      <dgm:spPr/>
    </dgm:pt>
    <dgm:pt modelId="{39F7426E-9D17-4E3D-8C09-A04DE88A67F9}" type="pres">
      <dgm:prSet presAssocID="{ED806773-0FF7-44BF-829A-19D1361DC662}" presName="compNode" presStyleCnt="0"/>
      <dgm:spPr/>
    </dgm:pt>
    <dgm:pt modelId="{CCDFD2EA-89A3-4D14-A880-7DE20AFBF50D}" type="pres">
      <dgm:prSet presAssocID="{ED806773-0FF7-44BF-829A-19D1361DC662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DF6C5F9B-CDA4-49A3-97AA-5527DE677CFE}" type="pres">
      <dgm:prSet presAssocID="{ED806773-0FF7-44BF-829A-19D1361DC662}" presName="spaceRect" presStyleCnt="0"/>
      <dgm:spPr/>
    </dgm:pt>
    <dgm:pt modelId="{D1B7DA60-34F0-4BE8-B8DE-47F46E5824A2}" type="pres">
      <dgm:prSet presAssocID="{ED806773-0FF7-44BF-829A-19D1361DC662}" presName="textRect" presStyleLbl="revTx" presStyleIdx="3" presStyleCnt="4" custScaleX="148342" custScaleY="74188" custLinFactNeighborX="1381" custLinFactNeighborY="-23877">
        <dgm:presLayoutVars>
          <dgm:chMax val="1"/>
          <dgm:chPref val="1"/>
        </dgm:presLayoutVars>
      </dgm:prSet>
      <dgm:spPr/>
    </dgm:pt>
  </dgm:ptLst>
  <dgm:cxnLst>
    <dgm:cxn modelId="{37FA5827-FAD5-40BC-A3CE-BC1885597A9D}" type="presOf" srcId="{ED806773-0FF7-44BF-829A-19D1361DC662}" destId="{D1B7DA60-34F0-4BE8-B8DE-47F46E5824A2}" srcOrd="0" destOrd="0" presId="urn:microsoft.com/office/officeart/2018/2/layout/IconLabelList"/>
    <dgm:cxn modelId="{A04EAF40-B2AA-478B-93D7-C7FE5C6FC425}" type="presOf" srcId="{83B1A127-231A-46C4-A696-F9762EC7CB8A}" destId="{B3A7F4B4-7FDA-4E33-9FC1-577D54EF477C}" srcOrd="0" destOrd="0" presId="urn:microsoft.com/office/officeart/2018/2/layout/IconLabelList"/>
    <dgm:cxn modelId="{99F8EC72-EF81-4052-B911-7FA99CA80F56}" srcId="{85CB7DA2-31FF-4F79-A88D-26793304C4D9}" destId="{6915BBC2-69F2-4546-B59B-F4D8BCF0DAA3}" srcOrd="2" destOrd="0" parTransId="{F8DDD510-0244-4F99-BA6F-3DD4020A432F}" sibTransId="{18152547-B276-4B1E-816F-FB29B1F1E961}"/>
    <dgm:cxn modelId="{82E2B793-96DC-4438-90BC-CF8A8103D909}" type="presOf" srcId="{85CB7DA2-31FF-4F79-A88D-26793304C4D9}" destId="{2ED56852-E389-410B-A0FC-44830623BC93}" srcOrd="0" destOrd="0" presId="urn:microsoft.com/office/officeart/2018/2/layout/IconLabelList"/>
    <dgm:cxn modelId="{DA52BD93-5F8B-4B09-9D47-C5B4CA813FE2}" srcId="{85CB7DA2-31FF-4F79-A88D-26793304C4D9}" destId="{02B9B41F-A307-408D-9818-6BBBE548E835}" srcOrd="0" destOrd="0" parTransId="{31EED86C-390C-44F8-A1E2-9BE9C15D9130}" sibTransId="{7AEF04C5-400D-4CB2-9AB0-0153BCA58A3E}"/>
    <dgm:cxn modelId="{CF51619A-AA99-4721-AE3C-9C7AB1F2C07E}" type="presOf" srcId="{02B9B41F-A307-408D-9818-6BBBE548E835}" destId="{4FD9489C-4457-4458-9E0D-B721A8D42064}" srcOrd="0" destOrd="0" presId="urn:microsoft.com/office/officeart/2018/2/layout/IconLabelList"/>
    <dgm:cxn modelId="{AACC029E-DB6A-41A6-9245-DD43FAB2B51B}" type="presOf" srcId="{6915BBC2-69F2-4546-B59B-F4D8BCF0DAA3}" destId="{7C7F1641-4D73-47CB-A9D8-15676531AEBE}" srcOrd="0" destOrd="0" presId="urn:microsoft.com/office/officeart/2018/2/layout/IconLabelList"/>
    <dgm:cxn modelId="{6FA033B0-5886-46BA-A102-956E0F820EA7}" srcId="{85CB7DA2-31FF-4F79-A88D-26793304C4D9}" destId="{83B1A127-231A-46C4-A696-F9762EC7CB8A}" srcOrd="1" destOrd="0" parTransId="{24559FB4-190B-400E-9863-E8FEF8CF3021}" sibTransId="{8BEDDE79-527B-4AEA-8640-B757E186BA06}"/>
    <dgm:cxn modelId="{40F854E6-2ABD-457F-96D3-A343E67BCFB2}" srcId="{85CB7DA2-31FF-4F79-A88D-26793304C4D9}" destId="{ED806773-0FF7-44BF-829A-19D1361DC662}" srcOrd="3" destOrd="0" parTransId="{C29CAE84-393D-4CAD-82D8-11B23A1BEB24}" sibTransId="{92FEB56D-AF50-448E-BFAD-592E4F3F6114}"/>
    <dgm:cxn modelId="{D95EEBC1-A880-4F67-87A9-F95075AEE1DD}" type="presParOf" srcId="{2ED56852-E389-410B-A0FC-44830623BC93}" destId="{61F29FAF-90FC-4B10-B21A-D242B2055B7B}" srcOrd="0" destOrd="0" presId="urn:microsoft.com/office/officeart/2018/2/layout/IconLabelList"/>
    <dgm:cxn modelId="{91919E14-016E-4760-BD24-EDBDA6AC5ADA}" type="presParOf" srcId="{61F29FAF-90FC-4B10-B21A-D242B2055B7B}" destId="{1EAE6D98-D620-4F88-A07F-0AEB181BC69F}" srcOrd="0" destOrd="0" presId="urn:microsoft.com/office/officeart/2018/2/layout/IconLabelList"/>
    <dgm:cxn modelId="{7885E477-C829-4124-AFFA-0EA1C603178B}" type="presParOf" srcId="{61F29FAF-90FC-4B10-B21A-D242B2055B7B}" destId="{59A497F6-4CEC-45C7-B2D0-E81498CF67BC}" srcOrd="1" destOrd="0" presId="urn:microsoft.com/office/officeart/2018/2/layout/IconLabelList"/>
    <dgm:cxn modelId="{23BD4970-D37D-4F4B-B5F2-08EE0656F79F}" type="presParOf" srcId="{61F29FAF-90FC-4B10-B21A-D242B2055B7B}" destId="{4FD9489C-4457-4458-9E0D-B721A8D42064}" srcOrd="2" destOrd="0" presId="urn:microsoft.com/office/officeart/2018/2/layout/IconLabelList"/>
    <dgm:cxn modelId="{B9B40D91-F44A-4EE9-9ACA-6091BC256BF6}" type="presParOf" srcId="{2ED56852-E389-410B-A0FC-44830623BC93}" destId="{430ECE37-2246-457A-8AC2-089A822FD557}" srcOrd="1" destOrd="0" presId="urn:microsoft.com/office/officeart/2018/2/layout/IconLabelList"/>
    <dgm:cxn modelId="{F404AC98-D0AF-4A06-A489-A0D8DFE3C82B}" type="presParOf" srcId="{2ED56852-E389-410B-A0FC-44830623BC93}" destId="{DFF6D3ED-B560-41B5-BF4F-E5E63629F0B4}" srcOrd="2" destOrd="0" presId="urn:microsoft.com/office/officeart/2018/2/layout/IconLabelList"/>
    <dgm:cxn modelId="{2CF3D25D-4DC1-4CE5-9AC9-E405EF64E93E}" type="presParOf" srcId="{DFF6D3ED-B560-41B5-BF4F-E5E63629F0B4}" destId="{24C8C6FE-A4EE-4321-85BE-040EF94017C8}" srcOrd="0" destOrd="0" presId="urn:microsoft.com/office/officeart/2018/2/layout/IconLabelList"/>
    <dgm:cxn modelId="{DE13D80C-56BE-4693-8251-31C9130783C9}" type="presParOf" srcId="{DFF6D3ED-B560-41B5-BF4F-E5E63629F0B4}" destId="{16D536DE-AC80-41BA-AB3D-3BEADA9FD9CF}" srcOrd="1" destOrd="0" presId="urn:microsoft.com/office/officeart/2018/2/layout/IconLabelList"/>
    <dgm:cxn modelId="{0BE4DA45-8745-4A4A-9CB6-3499DB21A124}" type="presParOf" srcId="{DFF6D3ED-B560-41B5-BF4F-E5E63629F0B4}" destId="{B3A7F4B4-7FDA-4E33-9FC1-577D54EF477C}" srcOrd="2" destOrd="0" presId="urn:microsoft.com/office/officeart/2018/2/layout/IconLabelList"/>
    <dgm:cxn modelId="{B55D682A-FB98-4957-9136-B5E9CC47D518}" type="presParOf" srcId="{2ED56852-E389-410B-A0FC-44830623BC93}" destId="{CDEF81E4-F307-4A44-A153-5A44D64CD999}" srcOrd="3" destOrd="0" presId="urn:microsoft.com/office/officeart/2018/2/layout/IconLabelList"/>
    <dgm:cxn modelId="{F183A94B-21D6-4C8D-AC91-962387A21CD3}" type="presParOf" srcId="{2ED56852-E389-410B-A0FC-44830623BC93}" destId="{00A77BDC-DD45-4382-9998-644D40F34A2E}" srcOrd="4" destOrd="0" presId="urn:microsoft.com/office/officeart/2018/2/layout/IconLabelList"/>
    <dgm:cxn modelId="{84193F92-159E-4A24-8781-77D892503D37}" type="presParOf" srcId="{00A77BDC-DD45-4382-9998-644D40F34A2E}" destId="{B402A16B-7B30-4AC6-B261-FDAAB50BEA23}" srcOrd="0" destOrd="0" presId="urn:microsoft.com/office/officeart/2018/2/layout/IconLabelList"/>
    <dgm:cxn modelId="{FAD23587-4C2D-469E-AFFC-367453A68006}" type="presParOf" srcId="{00A77BDC-DD45-4382-9998-644D40F34A2E}" destId="{1D8F92F2-091F-4299-BF9D-7493835363EE}" srcOrd="1" destOrd="0" presId="urn:microsoft.com/office/officeart/2018/2/layout/IconLabelList"/>
    <dgm:cxn modelId="{2724DA2B-7F5A-4956-AA89-100D662F0259}" type="presParOf" srcId="{00A77BDC-DD45-4382-9998-644D40F34A2E}" destId="{7C7F1641-4D73-47CB-A9D8-15676531AEBE}" srcOrd="2" destOrd="0" presId="urn:microsoft.com/office/officeart/2018/2/layout/IconLabelList"/>
    <dgm:cxn modelId="{0DD4150F-8C7B-42CC-AB04-5C7F13EEB184}" type="presParOf" srcId="{2ED56852-E389-410B-A0FC-44830623BC93}" destId="{B21782E9-6CF9-488B-A39B-D4635C40DA9A}" srcOrd="5" destOrd="0" presId="urn:microsoft.com/office/officeart/2018/2/layout/IconLabelList"/>
    <dgm:cxn modelId="{8D384D72-62FC-436E-B47F-3586D95EE960}" type="presParOf" srcId="{2ED56852-E389-410B-A0FC-44830623BC93}" destId="{39F7426E-9D17-4E3D-8C09-A04DE88A67F9}" srcOrd="6" destOrd="0" presId="urn:microsoft.com/office/officeart/2018/2/layout/IconLabelList"/>
    <dgm:cxn modelId="{5B07DF84-9926-45E3-98BF-E360F75D3EED}" type="presParOf" srcId="{39F7426E-9D17-4E3D-8C09-A04DE88A67F9}" destId="{CCDFD2EA-89A3-4D14-A880-7DE20AFBF50D}" srcOrd="0" destOrd="0" presId="urn:microsoft.com/office/officeart/2018/2/layout/IconLabelList"/>
    <dgm:cxn modelId="{9576C9A0-9B06-4152-8EF2-BF4EFFA59BD4}" type="presParOf" srcId="{39F7426E-9D17-4E3D-8C09-A04DE88A67F9}" destId="{DF6C5F9B-CDA4-49A3-97AA-5527DE677CFE}" srcOrd="1" destOrd="0" presId="urn:microsoft.com/office/officeart/2018/2/layout/IconLabelList"/>
    <dgm:cxn modelId="{6052308A-A3F2-4AEE-86B8-5CDABB040008}" type="presParOf" srcId="{39F7426E-9D17-4E3D-8C09-A04DE88A67F9}" destId="{D1B7DA60-34F0-4BE8-B8DE-47F46E5824A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7F4B5B-864E-4601-BAA4-629138F4D165}" type="doc">
      <dgm:prSet loTypeId="urn:microsoft.com/office/officeart/2005/8/layout/hierarchy1" loCatId="hierarchy" qsTypeId="urn:microsoft.com/office/officeart/2005/8/quickstyle/simple1#9" qsCatId="simple" csTypeId="urn:microsoft.com/office/officeart/2005/8/colors/accent1_2#4" csCatId="accent1" phldr="1"/>
      <dgm:spPr/>
      <dgm:t>
        <a:bodyPr/>
        <a:lstStyle/>
        <a:p>
          <a:endParaRPr lang="en-GB"/>
        </a:p>
      </dgm:t>
    </dgm:pt>
    <dgm:pt modelId="{245212FB-9692-4583-A47B-4AFE58982734}">
      <dgm:prSet phldrT="[Text]" phldr="0"/>
      <dgm:spPr/>
      <dgm:t>
        <a:bodyPr/>
        <a:lstStyle/>
        <a:p>
          <a:r>
            <a:rPr lang="en-US" dirty="0"/>
            <a:t>93% agree it’s everybody’s business</a:t>
          </a:r>
          <a:endParaRPr lang="en-GB" dirty="0"/>
        </a:p>
      </dgm:t>
    </dgm:pt>
    <dgm:pt modelId="{33737711-894A-41AC-BE7A-D21E0944F7BD}" type="parTrans" cxnId="{FF73C701-41F3-45A9-9BF5-96CE31E8C233}">
      <dgm:prSet/>
      <dgm:spPr/>
      <dgm:t>
        <a:bodyPr/>
        <a:lstStyle/>
        <a:p>
          <a:endParaRPr lang="en-GB"/>
        </a:p>
      </dgm:t>
    </dgm:pt>
    <dgm:pt modelId="{2D077E5C-A77B-4BB5-9577-2D1C22643A21}" type="sibTrans" cxnId="{FF73C701-41F3-45A9-9BF5-96CE31E8C233}">
      <dgm:prSet/>
      <dgm:spPr/>
      <dgm:t>
        <a:bodyPr/>
        <a:lstStyle/>
        <a:p>
          <a:endParaRPr lang="en-GB"/>
        </a:p>
      </dgm:t>
    </dgm:pt>
    <dgm:pt modelId="{B308D7CE-8160-4FFC-8EC9-7E9BC66461A4}">
      <dgm:prSet phldrT="[Text]" phldr="0"/>
      <dgm:spPr/>
      <dgm:t>
        <a:bodyPr/>
        <a:lstStyle/>
        <a:p>
          <a:r>
            <a:rPr lang="en-US" dirty="0"/>
            <a:t>80% agreed adults should be asked before reporting</a:t>
          </a:r>
          <a:endParaRPr lang="en-GB" dirty="0"/>
        </a:p>
      </dgm:t>
    </dgm:pt>
    <dgm:pt modelId="{C48C6524-0B4D-4FFA-B1C1-766E4B3754E7}" type="parTrans" cxnId="{137DC838-4995-4870-BA00-D12A5451DDA9}">
      <dgm:prSet/>
      <dgm:spPr/>
      <dgm:t>
        <a:bodyPr/>
        <a:lstStyle/>
        <a:p>
          <a:endParaRPr lang="en-GB"/>
        </a:p>
      </dgm:t>
    </dgm:pt>
    <dgm:pt modelId="{659950EC-701B-41C9-A437-DBBD046672D9}" type="sibTrans" cxnId="{137DC838-4995-4870-BA00-D12A5451DDA9}">
      <dgm:prSet/>
      <dgm:spPr/>
      <dgm:t>
        <a:bodyPr/>
        <a:lstStyle/>
        <a:p>
          <a:endParaRPr lang="en-GB"/>
        </a:p>
      </dgm:t>
    </dgm:pt>
    <dgm:pt modelId="{CB272E0B-5FE6-4184-9C19-14448A1E33F1}">
      <dgm:prSet phldrT="[Text]" phldr="0"/>
      <dgm:spPr/>
      <dgm:t>
        <a:bodyPr/>
        <a:lstStyle/>
        <a:p>
          <a:r>
            <a:rPr lang="en-US" dirty="0"/>
            <a:t>78% worry about victim retaliation</a:t>
          </a:r>
          <a:endParaRPr lang="en-GB" dirty="0"/>
        </a:p>
      </dgm:t>
    </dgm:pt>
    <dgm:pt modelId="{13985126-295F-4819-8D5F-BA49C8198BDC}" type="parTrans" cxnId="{E081D0C3-C47D-46FA-AE55-205A6337B4DE}">
      <dgm:prSet/>
      <dgm:spPr/>
      <dgm:t>
        <a:bodyPr/>
        <a:lstStyle/>
        <a:p>
          <a:endParaRPr lang="en-GB"/>
        </a:p>
      </dgm:t>
    </dgm:pt>
    <dgm:pt modelId="{2C92E917-374F-43DF-B8BD-3E93A838EC9A}" type="sibTrans" cxnId="{E081D0C3-C47D-46FA-AE55-205A6337B4DE}">
      <dgm:prSet/>
      <dgm:spPr/>
      <dgm:t>
        <a:bodyPr/>
        <a:lstStyle/>
        <a:p>
          <a:endParaRPr lang="en-GB"/>
        </a:p>
      </dgm:t>
    </dgm:pt>
    <dgm:pt modelId="{CEC5F099-4F3C-4B35-9F9E-266F4741A391}" type="pres">
      <dgm:prSet presAssocID="{0E7F4B5B-864E-4601-BAA4-629138F4D16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9D63E60-4590-4878-8835-EA7D68618D4D}" type="pres">
      <dgm:prSet presAssocID="{245212FB-9692-4583-A47B-4AFE58982734}" presName="hierRoot1" presStyleCnt="0"/>
      <dgm:spPr/>
    </dgm:pt>
    <dgm:pt modelId="{CF623180-8644-4B49-B324-185DC147F0A9}" type="pres">
      <dgm:prSet presAssocID="{245212FB-9692-4583-A47B-4AFE58982734}" presName="composite" presStyleCnt="0"/>
      <dgm:spPr/>
    </dgm:pt>
    <dgm:pt modelId="{B095CAA9-1703-4ADD-8599-8B2847A96C2C}" type="pres">
      <dgm:prSet presAssocID="{245212FB-9692-4583-A47B-4AFE58982734}" presName="background" presStyleLbl="node0" presStyleIdx="0" presStyleCnt="3"/>
      <dgm:spPr/>
    </dgm:pt>
    <dgm:pt modelId="{F6049141-85FF-41EC-AFA1-6E0E35723319}" type="pres">
      <dgm:prSet presAssocID="{245212FB-9692-4583-A47B-4AFE58982734}" presName="text" presStyleLbl="fgAcc0" presStyleIdx="0" presStyleCnt="3">
        <dgm:presLayoutVars>
          <dgm:chPref val="3"/>
        </dgm:presLayoutVars>
      </dgm:prSet>
      <dgm:spPr/>
    </dgm:pt>
    <dgm:pt modelId="{971E4777-9236-45D5-A9C3-569FC1027541}" type="pres">
      <dgm:prSet presAssocID="{245212FB-9692-4583-A47B-4AFE58982734}" presName="hierChild2" presStyleCnt="0"/>
      <dgm:spPr/>
    </dgm:pt>
    <dgm:pt modelId="{EF2073CD-B478-4F68-86BF-EEF70666ADA1}" type="pres">
      <dgm:prSet presAssocID="{B308D7CE-8160-4FFC-8EC9-7E9BC66461A4}" presName="hierRoot1" presStyleCnt="0"/>
      <dgm:spPr/>
    </dgm:pt>
    <dgm:pt modelId="{7299F62A-78F2-4200-A92D-DAEAD0A99FE6}" type="pres">
      <dgm:prSet presAssocID="{B308D7CE-8160-4FFC-8EC9-7E9BC66461A4}" presName="composite" presStyleCnt="0"/>
      <dgm:spPr/>
    </dgm:pt>
    <dgm:pt modelId="{EE58D64D-9666-4513-900D-769F0F906AC0}" type="pres">
      <dgm:prSet presAssocID="{B308D7CE-8160-4FFC-8EC9-7E9BC66461A4}" presName="background" presStyleLbl="node0" presStyleIdx="1" presStyleCnt="3"/>
      <dgm:spPr/>
    </dgm:pt>
    <dgm:pt modelId="{638AD2A7-B6B5-4682-81C0-2F8B20CAA769}" type="pres">
      <dgm:prSet presAssocID="{B308D7CE-8160-4FFC-8EC9-7E9BC66461A4}" presName="text" presStyleLbl="fgAcc0" presStyleIdx="1" presStyleCnt="3" custLinFactNeighborX="444" custLinFactNeighborY="4865">
        <dgm:presLayoutVars>
          <dgm:chPref val="3"/>
        </dgm:presLayoutVars>
      </dgm:prSet>
      <dgm:spPr/>
    </dgm:pt>
    <dgm:pt modelId="{A2D77891-6CDD-46BD-B8CA-BEEA64971D02}" type="pres">
      <dgm:prSet presAssocID="{B308D7CE-8160-4FFC-8EC9-7E9BC66461A4}" presName="hierChild2" presStyleCnt="0"/>
      <dgm:spPr/>
    </dgm:pt>
    <dgm:pt modelId="{1B3C1845-BDB2-4181-AE17-55F2E62205EB}" type="pres">
      <dgm:prSet presAssocID="{CB272E0B-5FE6-4184-9C19-14448A1E33F1}" presName="hierRoot1" presStyleCnt="0"/>
      <dgm:spPr/>
    </dgm:pt>
    <dgm:pt modelId="{3636F4A2-B945-4C93-A9BD-99D18A0EBF4B}" type="pres">
      <dgm:prSet presAssocID="{CB272E0B-5FE6-4184-9C19-14448A1E33F1}" presName="composite" presStyleCnt="0"/>
      <dgm:spPr/>
    </dgm:pt>
    <dgm:pt modelId="{83DB52B1-27C4-40CD-BD14-2A06D7D6B127}" type="pres">
      <dgm:prSet presAssocID="{CB272E0B-5FE6-4184-9C19-14448A1E33F1}" presName="background" presStyleLbl="node0" presStyleIdx="2" presStyleCnt="3"/>
      <dgm:spPr/>
    </dgm:pt>
    <dgm:pt modelId="{9C628B01-6B79-446B-A019-EE624DD9C4B2}" type="pres">
      <dgm:prSet presAssocID="{CB272E0B-5FE6-4184-9C19-14448A1E33F1}" presName="text" presStyleLbl="fgAcc0" presStyleIdx="2" presStyleCnt="3">
        <dgm:presLayoutVars>
          <dgm:chPref val="3"/>
        </dgm:presLayoutVars>
      </dgm:prSet>
      <dgm:spPr/>
    </dgm:pt>
    <dgm:pt modelId="{7ECF1244-9D79-45FD-8AD1-9493300738F5}" type="pres">
      <dgm:prSet presAssocID="{CB272E0B-5FE6-4184-9C19-14448A1E33F1}" presName="hierChild2" presStyleCnt="0"/>
      <dgm:spPr/>
    </dgm:pt>
  </dgm:ptLst>
  <dgm:cxnLst>
    <dgm:cxn modelId="{FF73C701-41F3-45A9-9BF5-96CE31E8C233}" srcId="{0E7F4B5B-864E-4601-BAA4-629138F4D165}" destId="{245212FB-9692-4583-A47B-4AFE58982734}" srcOrd="0" destOrd="0" parTransId="{33737711-894A-41AC-BE7A-D21E0944F7BD}" sibTransId="{2D077E5C-A77B-4BB5-9577-2D1C22643A21}"/>
    <dgm:cxn modelId="{5EE55137-90E3-4124-B199-31735783C385}" type="presOf" srcId="{B308D7CE-8160-4FFC-8EC9-7E9BC66461A4}" destId="{638AD2A7-B6B5-4682-81C0-2F8B20CAA769}" srcOrd="0" destOrd="0" presId="urn:microsoft.com/office/officeart/2005/8/layout/hierarchy1"/>
    <dgm:cxn modelId="{137DC838-4995-4870-BA00-D12A5451DDA9}" srcId="{0E7F4B5B-864E-4601-BAA4-629138F4D165}" destId="{B308D7CE-8160-4FFC-8EC9-7E9BC66461A4}" srcOrd="1" destOrd="0" parTransId="{C48C6524-0B4D-4FFA-B1C1-766E4B3754E7}" sibTransId="{659950EC-701B-41C9-A437-DBBD046672D9}"/>
    <dgm:cxn modelId="{03A7DA58-CCEE-4AC5-9755-A447C4DDDD6E}" type="presOf" srcId="{245212FB-9692-4583-A47B-4AFE58982734}" destId="{F6049141-85FF-41EC-AFA1-6E0E35723319}" srcOrd="0" destOrd="0" presId="urn:microsoft.com/office/officeart/2005/8/layout/hierarchy1"/>
    <dgm:cxn modelId="{F54CCAB6-F84A-400C-8F8E-0A056588DA39}" type="presOf" srcId="{0E7F4B5B-864E-4601-BAA4-629138F4D165}" destId="{CEC5F099-4F3C-4B35-9F9E-266F4741A391}" srcOrd="0" destOrd="0" presId="urn:microsoft.com/office/officeart/2005/8/layout/hierarchy1"/>
    <dgm:cxn modelId="{E081D0C3-C47D-46FA-AE55-205A6337B4DE}" srcId="{0E7F4B5B-864E-4601-BAA4-629138F4D165}" destId="{CB272E0B-5FE6-4184-9C19-14448A1E33F1}" srcOrd="2" destOrd="0" parTransId="{13985126-295F-4819-8D5F-BA49C8198BDC}" sibTransId="{2C92E917-374F-43DF-B8BD-3E93A838EC9A}"/>
    <dgm:cxn modelId="{1D0412FF-EE77-4DD3-B498-6F8BA640FCF9}" type="presOf" srcId="{CB272E0B-5FE6-4184-9C19-14448A1E33F1}" destId="{9C628B01-6B79-446B-A019-EE624DD9C4B2}" srcOrd="0" destOrd="0" presId="urn:microsoft.com/office/officeart/2005/8/layout/hierarchy1"/>
    <dgm:cxn modelId="{FE1FE68B-A7BC-4138-AE90-AD4C8C3E6DF6}" type="presParOf" srcId="{CEC5F099-4F3C-4B35-9F9E-266F4741A391}" destId="{B9D63E60-4590-4878-8835-EA7D68618D4D}" srcOrd="0" destOrd="0" presId="urn:microsoft.com/office/officeart/2005/8/layout/hierarchy1"/>
    <dgm:cxn modelId="{C32520F5-65AE-43FA-9015-57BA5F6EC150}" type="presParOf" srcId="{B9D63E60-4590-4878-8835-EA7D68618D4D}" destId="{CF623180-8644-4B49-B324-185DC147F0A9}" srcOrd="0" destOrd="0" presId="urn:microsoft.com/office/officeart/2005/8/layout/hierarchy1"/>
    <dgm:cxn modelId="{FACAA62E-FB8B-4512-A4E5-62736A5DF267}" type="presParOf" srcId="{CF623180-8644-4B49-B324-185DC147F0A9}" destId="{B095CAA9-1703-4ADD-8599-8B2847A96C2C}" srcOrd="0" destOrd="0" presId="urn:microsoft.com/office/officeart/2005/8/layout/hierarchy1"/>
    <dgm:cxn modelId="{A4B7717F-9129-4DAF-AADE-BE8A2E109F37}" type="presParOf" srcId="{CF623180-8644-4B49-B324-185DC147F0A9}" destId="{F6049141-85FF-41EC-AFA1-6E0E35723319}" srcOrd="1" destOrd="0" presId="urn:microsoft.com/office/officeart/2005/8/layout/hierarchy1"/>
    <dgm:cxn modelId="{A395C2C2-6C81-4502-A9E4-57F273ECC39C}" type="presParOf" srcId="{B9D63E60-4590-4878-8835-EA7D68618D4D}" destId="{971E4777-9236-45D5-A9C3-569FC1027541}" srcOrd="1" destOrd="0" presId="urn:microsoft.com/office/officeart/2005/8/layout/hierarchy1"/>
    <dgm:cxn modelId="{154DB773-75E5-4BCC-A3B6-F8622B9B5A7D}" type="presParOf" srcId="{CEC5F099-4F3C-4B35-9F9E-266F4741A391}" destId="{EF2073CD-B478-4F68-86BF-EEF70666ADA1}" srcOrd="1" destOrd="0" presId="urn:microsoft.com/office/officeart/2005/8/layout/hierarchy1"/>
    <dgm:cxn modelId="{C729E02C-BD0D-4A0E-BB6D-F586A365C76C}" type="presParOf" srcId="{EF2073CD-B478-4F68-86BF-EEF70666ADA1}" destId="{7299F62A-78F2-4200-A92D-DAEAD0A99FE6}" srcOrd="0" destOrd="0" presId="urn:microsoft.com/office/officeart/2005/8/layout/hierarchy1"/>
    <dgm:cxn modelId="{AB169D80-73C9-4F22-ABE0-753A74A9C5DC}" type="presParOf" srcId="{7299F62A-78F2-4200-A92D-DAEAD0A99FE6}" destId="{EE58D64D-9666-4513-900D-769F0F906AC0}" srcOrd="0" destOrd="0" presId="urn:microsoft.com/office/officeart/2005/8/layout/hierarchy1"/>
    <dgm:cxn modelId="{7CA4FA58-05AE-47EB-9314-C61EF0D7611C}" type="presParOf" srcId="{7299F62A-78F2-4200-A92D-DAEAD0A99FE6}" destId="{638AD2A7-B6B5-4682-81C0-2F8B20CAA769}" srcOrd="1" destOrd="0" presId="urn:microsoft.com/office/officeart/2005/8/layout/hierarchy1"/>
    <dgm:cxn modelId="{15CDE2F7-45B9-4475-8D1F-76CB8D0AF3F8}" type="presParOf" srcId="{EF2073CD-B478-4F68-86BF-EEF70666ADA1}" destId="{A2D77891-6CDD-46BD-B8CA-BEEA64971D02}" srcOrd="1" destOrd="0" presId="urn:microsoft.com/office/officeart/2005/8/layout/hierarchy1"/>
    <dgm:cxn modelId="{BBD9833F-956A-47A7-B255-002B14F88260}" type="presParOf" srcId="{CEC5F099-4F3C-4B35-9F9E-266F4741A391}" destId="{1B3C1845-BDB2-4181-AE17-55F2E62205EB}" srcOrd="2" destOrd="0" presId="urn:microsoft.com/office/officeart/2005/8/layout/hierarchy1"/>
    <dgm:cxn modelId="{432F32FE-D0A0-4BD9-B5B8-CF66A037BB85}" type="presParOf" srcId="{1B3C1845-BDB2-4181-AE17-55F2E62205EB}" destId="{3636F4A2-B945-4C93-A9BD-99D18A0EBF4B}" srcOrd="0" destOrd="0" presId="urn:microsoft.com/office/officeart/2005/8/layout/hierarchy1"/>
    <dgm:cxn modelId="{93F8A084-99EC-4B40-AEDF-68E8A1496734}" type="presParOf" srcId="{3636F4A2-B945-4C93-A9BD-99D18A0EBF4B}" destId="{83DB52B1-27C4-40CD-BD14-2A06D7D6B127}" srcOrd="0" destOrd="0" presId="urn:microsoft.com/office/officeart/2005/8/layout/hierarchy1"/>
    <dgm:cxn modelId="{256363DC-AE17-4A86-82FB-17F10680495B}" type="presParOf" srcId="{3636F4A2-B945-4C93-A9BD-99D18A0EBF4B}" destId="{9C628B01-6B79-446B-A019-EE624DD9C4B2}" srcOrd="1" destOrd="0" presId="urn:microsoft.com/office/officeart/2005/8/layout/hierarchy1"/>
    <dgm:cxn modelId="{C9ADAB7B-3879-4F5E-A66E-EED05157EF86}" type="presParOf" srcId="{1B3C1845-BDB2-4181-AE17-55F2E62205EB}" destId="{7ECF1244-9D79-45FD-8AD1-9493300738F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64692-3996-4804-BAB9-075382EA441F}">
      <dsp:nvSpPr>
        <dsp:cNvPr id="0" name=""/>
        <dsp:cNvSpPr/>
      </dsp:nvSpPr>
      <dsp:spPr>
        <a:xfrm>
          <a:off x="966014" y="1517"/>
          <a:ext cx="2877985" cy="172679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Respondents presented with 6 abuse scenarios</a:t>
          </a:r>
          <a:endParaRPr lang="en-US" sz="2300" kern="1200"/>
        </a:p>
      </dsp:txBody>
      <dsp:txXfrm>
        <a:off x="966014" y="1517"/>
        <a:ext cx="2877985" cy="1726791"/>
      </dsp:txXfrm>
    </dsp:sp>
    <dsp:sp modelId="{48C58649-F317-4CB0-9813-6FE12583087F}">
      <dsp:nvSpPr>
        <dsp:cNvPr id="0" name=""/>
        <dsp:cNvSpPr/>
      </dsp:nvSpPr>
      <dsp:spPr>
        <a:xfrm>
          <a:off x="4131798" y="1517"/>
          <a:ext cx="2877985" cy="172679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Asked to identify if scenarios constituted abuse, exploitation or neglect</a:t>
          </a:r>
          <a:endParaRPr lang="en-US" sz="2300" kern="1200"/>
        </a:p>
      </dsp:txBody>
      <dsp:txXfrm>
        <a:off x="4131798" y="1517"/>
        <a:ext cx="2877985" cy="1726791"/>
      </dsp:txXfrm>
    </dsp:sp>
    <dsp:sp modelId="{255A23A0-8615-4848-BB57-EA657C7737AA}">
      <dsp:nvSpPr>
        <dsp:cNvPr id="0" name=""/>
        <dsp:cNvSpPr/>
      </dsp:nvSpPr>
      <dsp:spPr>
        <a:xfrm>
          <a:off x="966014" y="2016107"/>
          <a:ext cx="2877985" cy="172679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20% of respondents skipped questions (normal for sensitive topics)</a:t>
          </a:r>
          <a:endParaRPr lang="en-US" sz="2300" kern="1200"/>
        </a:p>
      </dsp:txBody>
      <dsp:txXfrm>
        <a:off x="966014" y="2016107"/>
        <a:ext cx="2877985" cy="1726791"/>
      </dsp:txXfrm>
    </dsp:sp>
    <dsp:sp modelId="{5878E23D-10AD-47AA-A26C-4828F6691FB8}">
      <dsp:nvSpPr>
        <dsp:cNvPr id="0" name=""/>
        <dsp:cNvSpPr/>
      </dsp:nvSpPr>
      <dsp:spPr>
        <a:xfrm>
          <a:off x="4131798" y="2016107"/>
          <a:ext cx="2877985" cy="172679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Demographic analysis across multiple variables</a:t>
          </a:r>
          <a:endParaRPr lang="en-US" sz="2300" kern="1200"/>
        </a:p>
      </dsp:txBody>
      <dsp:txXfrm>
        <a:off x="4131798" y="2016107"/>
        <a:ext cx="2877985" cy="1726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E6D98-D620-4F88-A07F-0AEB181BC69F}">
      <dsp:nvSpPr>
        <dsp:cNvPr id="0" name=""/>
        <dsp:cNvSpPr/>
      </dsp:nvSpPr>
      <dsp:spPr>
        <a:xfrm>
          <a:off x="1277991" y="584776"/>
          <a:ext cx="1069834" cy="10698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D9489C-4457-4458-9E0D-B721A8D42064}">
      <dsp:nvSpPr>
        <dsp:cNvPr id="0" name=""/>
        <dsp:cNvSpPr/>
      </dsp:nvSpPr>
      <dsp:spPr>
        <a:xfrm>
          <a:off x="624204" y="2016365"/>
          <a:ext cx="2377409" cy="701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Critical Gap:</a:t>
          </a:r>
          <a:r>
            <a:rPr lang="en-US" sz="1600" kern="1200" dirty="0"/>
            <a:t> 4/10 would want to do something but wouldn't know what to do or who to contact</a:t>
          </a:r>
        </a:p>
      </dsp:txBody>
      <dsp:txXfrm>
        <a:off x="624204" y="2016365"/>
        <a:ext cx="2377409" cy="701076"/>
      </dsp:txXfrm>
    </dsp:sp>
    <dsp:sp modelId="{24C8C6FE-A4EE-4321-85BE-040EF94017C8}">
      <dsp:nvSpPr>
        <dsp:cNvPr id="0" name=""/>
        <dsp:cNvSpPr/>
      </dsp:nvSpPr>
      <dsp:spPr>
        <a:xfrm>
          <a:off x="4071447" y="584776"/>
          <a:ext cx="1069834" cy="10698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A7F4B4-7FDA-4E33-9FC1-577D54EF477C}">
      <dsp:nvSpPr>
        <dsp:cNvPr id="0" name=""/>
        <dsp:cNvSpPr/>
      </dsp:nvSpPr>
      <dsp:spPr>
        <a:xfrm>
          <a:off x="3417659" y="2016365"/>
          <a:ext cx="2377409" cy="701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Very few would do nothing ("none of their business")</a:t>
          </a:r>
        </a:p>
      </dsp:txBody>
      <dsp:txXfrm>
        <a:off x="3417659" y="2016365"/>
        <a:ext cx="2377409" cy="701076"/>
      </dsp:txXfrm>
    </dsp:sp>
    <dsp:sp modelId="{B402A16B-7B30-4AC6-B261-FDAAB50BEA23}">
      <dsp:nvSpPr>
        <dsp:cNvPr id="0" name=""/>
        <dsp:cNvSpPr/>
      </dsp:nvSpPr>
      <dsp:spPr>
        <a:xfrm>
          <a:off x="703348" y="3311794"/>
          <a:ext cx="1069834" cy="10698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7F1641-4D73-47CB-A9D8-15676531AEBE}">
      <dsp:nvSpPr>
        <dsp:cNvPr id="0" name=""/>
        <dsp:cNvSpPr/>
      </dsp:nvSpPr>
      <dsp:spPr>
        <a:xfrm>
          <a:off x="49560" y="4743382"/>
          <a:ext cx="2377409" cy="701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Significant knowledge gap in reporting procedures</a:t>
          </a:r>
        </a:p>
      </dsp:txBody>
      <dsp:txXfrm>
        <a:off x="49560" y="4743382"/>
        <a:ext cx="2377409" cy="701076"/>
      </dsp:txXfrm>
    </dsp:sp>
    <dsp:sp modelId="{CCDFD2EA-89A3-4D14-A880-7DE20AFBF50D}">
      <dsp:nvSpPr>
        <dsp:cNvPr id="0" name=""/>
        <dsp:cNvSpPr/>
      </dsp:nvSpPr>
      <dsp:spPr>
        <a:xfrm>
          <a:off x="4071447" y="3357034"/>
          <a:ext cx="1069834" cy="10698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7DA60-34F0-4BE8-B8DE-47F46E5824A2}">
      <dsp:nvSpPr>
        <dsp:cNvPr id="0" name=""/>
        <dsp:cNvSpPr/>
      </dsp:nvSpPr>
      <dsp:spPr>
        <a:xfrm>
          <a:off x="2875848" y="4711707"/>
          <a:ext cx="3526696" cy="520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Clear need for public education on reporting pathways</a:t>
          </a:r>
        </a:p>
      </dsp:txBody>
      <dsp:txXfrm>
        <a:off x="2875848" y="4711707"/>
        <a:ext cx="3526696" cy="5201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5CAA9-1703-4ADD-8599-8B2847A96C2C}">
      <dsp:nvSpPr>
        <dsp:cNvPr id="0" name=""/>
        <dsp:cNvSpPr/>
      </dsp:nvSpPr>
      <dsp:spPr>
        <a:xfrm>
          <a:off x="64654" y="1222"/>
          <a:ext cx="2291195" cy="1454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49141-85FF-41EC-AFA1-6E0E35723319}">
      <dsp:nvSpPr>
        <dsp:cNvPr id="0" name=""/>
        <dsp:cNvSpPr/>
      </dsp:nvSpPr>
      <dsp:spPr>
        <a:xfrm>
          <a:off x="319231" y="243070"/>
          <a:ext cx="2291195" cy="1454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93% agree it’s everybody’s business</a:t>
          </a:r>
          <a:endParaRPr lang="en-GB" sz="2200" kern="1200" dirty="0"/>
        </a:p>
      </dsp:txBody>
      <dsp:txXfrm>
        <a:off x="361844" y="285683"/>
        <a:ext cx="2205969" cy="1369683"/>
      </dsp:txXfrm>
    </dsp:sp>
    <dsp:sp modelId="{EE58D64D-9666-4513-900D-769F0F906AC0}">
      <dsp:nvSpPr>
        <dsp:cNvPr id="0" name=""/>
        <dsp:cNvSpPr/>
      </dsp:nvSpPr>
      <dsp:spPr>
        <a:xfrm>
          <a:off x="2875177" y="2444"/>
          <a:ext cx="2291195" cy="1454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AD2A7-B6B5-4682-81C0-2F8B20CAA769}">
      <dsp:nvSpPr>
        <dsp:cNvPr id="0" name=""/>
        <dsp:cNvSpPr/>
      </dsp:nvSpPr>
      <dsp:spPr>
        <a:xfrm>
          <a:off x="3129754" y="244292"/>
          <a:ext cx="2291195" cy="1454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80% agreed adults should be asked before reporting</a:t>
          </a:r>
          <a:endParaRPr lang="en-GB" sz="2200" kern="1200" dirty="0"/>
        </a:p>
      </dsp:txBody>
      <dsp:txXfrm>
        <a:off x="3172367" y="286905"/>
        <a:ext cx="2205969" cy="1369683"/>
      </dsp:txXfrm>
    </dsp:sp>
    <dsp:sp modelId="{83DB52B1-27C4-40CD-BD14-2A06D7D6B127}">
      <dsp:nvSpPr>
        <dsp:cNvPr id="0" name=""/>
        <dsp:cNvSpPr/>
      </dsp:nvSpPr>
      <dsp:spPr>
        <a:xfrm>
          <a:off x="5665354" y="1222"/>
          <a:ext cx="2291195" cy="1454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28B01-6B79-446B-A019-EE624DD9C4B2}">
      <dsp:nvSpPr>
        <dsp:cNvPr id="0" name=""/>
        <dsp:cNvSpPr/>
      </dsp:nvSpPr>
      <dsp:spPr>
        <a:xfrm>
          <a:off x="5919931" y="243070"/>
          <a:ext cx="2291195" cy="1454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78% worry about victim retaliation</a:t>
          </a:r>
          <a:endParaRPr lang="en-GB" sz="2200" kern="1200" dirty="0"/>
        </a:p>
      </dsp:txBody>
      <dsp:txXfrm>
        <a:off x="5962544" y="285683"/>
        <a:ext cx="2205969" cy="1369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EEC1DB1-283C-425F-A621-9B25E60DEC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051C8B-F87A-47FD-945C-7A55DCA8D7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D9F84FD-D12D-430F-9AF0-92BC6EB44A4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7FEBC4-50BF-41B6-913F-10AFCA81EA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6C53B6-3794-4609-90E0-5E64984967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FB84E94-E76A-43CD-8791-A05253221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261CE7-C32A-4F1F-AA7C-244176E88B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B4B303-3C90-4573-B675-F6A0672EF6D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2EC711F-A14A-4764-8EAD-F14ADD80FE2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6F3BB70-F5BF-4280-902B-97E85D66FB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C06C489-4B7E-482B-81D9-3237E5B78D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F0D26-9DCE-4293-8829-7C77E4FAC6B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1902F-F904-47C0-B951-CA07B82321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46C1283-D19D-46D9-864A-27EEA71B9A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4788025" y="1052738"/>
            <a:ext cx="3957637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86437" y="3573016"/>
            <a:ext cx="3959225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35A27B8-81D5-406A-8D68-89536C9CE3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" r="328"/>
          <a:stretch/>
        </p:blipFill>
        <p:spPr>
          <a:xfrm>
            <a:off x="0" y="0"/>
            <a:ext cx="4644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932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08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7276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20713"/>
            <a:ext cx="4038600" cy="452596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20713"/>
            <a:ext cx="4038600" cy="452596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300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01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18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1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044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8767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62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487203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48720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73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365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406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8285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726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063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6907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671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9742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5208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238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65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Page 2 top banner">
            <a:extLst>
              <a:ext uri="{FF2B5EF4-FFF2-40B4-BE49-F238E27FC236}">
                <a16:creationId xmlns:a16="http://schemas.microsoft.com/office/drawing/2014/main" id="{C43EE299-82E1-4853-A770-F6ADD486B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6">
            <a:extLst>
              <a:ext uri="{FF2B5EF4-FFF2-40B4-BE49-F238E27FC236}">
                <a16:creationId xmlns:a16="http://schemas.microsoft.com/office/drawing/2014/main" id="{3BBBF527-E12A-4DFC-83E0-674990E741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6207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Insert text here…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58667A-6B6B-4968-BA2B-D425BBB65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D174A6-A2AA-4F8D-9656-261E3F608A2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32" y="5467350"/>
            <a:ext cx="9090336" cy="13843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defRPr sz="9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D0BD077-9D6A-484A-A3AC-AAE58929AE6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3" y="0"/>
            <a:ext cx="9139774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8F354A2-6DAB-4401-8E7A-A8E697EF83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733526" y="764704"/>
            <a:ext cx="4302571" cy="16748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/>
          <a:p>
            <a:br>
              <a:rPr lang="en-GB" sz="2000" b="1" dirty="0"/>
            </a:br>
            <a:br>
              <a:rPr lang="en-GB" sz="2000" b="1" dirty="0"/>
            </a:br>
            <a:r>
              <a:rPr lang="en-GB" sz="3200" b="1" dirty="0"/>
              <a:t>Public Understanding of Adult Safeguarding in Northern Ireland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4C3F429-CEF2-4A8E-9173-D88014411F4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805136" y="3356992"/>
            <a:ext cx="4159349" cy="131445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Prof Lorna Montgomery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Dr Paula Devine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School of Social Sciences, Education and Social Work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Queen's University Belfast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dirty="0"/>
              <a:t>KESS Series 9 </a:t>
            </a:r>
            <a:r>
              <a:rPr lang="en-US" sz="1800" dirty="0" err="1"/>
              <a:t>Programme</a:t>
            </a:r>
            <a:r>
              <a:rPr lang="en-US" sz="1800" dirty="0"/>
              <a:t>                                         </a:t>
            </a:r>
            <a:r>
              <a:rPr lang="en-US" sz="1800" dirty="0">
                <a:solidFill>
                  <a:schemeClr val="bg1"/>
                </a:solidFill>
              </a:rPr>
              <a:t>b </a:t>
            </a:r>
            <a:r>
              <a:rPr lang="en-US" sz="1800" dirty="0"/>
              <a:t>                                                                             7 October 2026</a:t>
            </a:r>
          </a:p>
          <a:p>
            <a:pPr eaLnBrk="1" hangingPunct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BBA9-23E2-A72F-9B89-51C1C5A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332656"/>
            <a:ext cx="7281481" cy="72008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sz="3000" dirty="0"/>
              <a:t>Public awareness and attitudes</a:t>
            </a:r>
            <a:endParaRPr lang="en-GB" sz="3000" dirty="0"/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B87BADDF-D1B5-15FE-60CB-90480DAD30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560" y="1052736"/>
            <a:ext cx="8208912" cy="4464496"/>
          </a:xfrm>
        </p:spPr>
        <p:txBody>
          <a:bodyPr anchor="ctr"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Public awareness and attitudes toward adult safeguarding remain variable.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Organizations and individuals often fail to recognize abuse because it falls outside their expected assumptions of human behavior.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Victims and Witnesses of Crime Bill: focus is on improving experiences after a crime has been reported. These protections can only benefit individuals if crimes are first </a:t>
            </a:r>
            <a:r>
              <a:rPr lang="en-US" sz="2000" dirty="0" err="1"/>
              <a:t>recognised</a:t>
            </a:r>
            <a:r>
              <a:rPr lang="en-US" sz="2000" dirty="0"/>
              <a:t> and brought to the attention of relevant agencies, and if the public are confident to report what </a:t>
            </a:r>
            <a:r>
              <a:rPr lang="en-US" sz="2000"/>
              <a:t>has happened. </a:t>
            </a:r>
            <a:r>
              <a:rPr lang="en-US" sz="2000" dirty="0"/>
              <a:t>Public awareness therefore represents a critical upstream factor in achieving the Bill's objectives.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Important for  some adults  who face additional barriers to self-reporting due to disability, cognitive impairment, mental ill-health, dependence on perpetrators, social isolation, or communication difficulties. In such circumstances, family members, </a:t>
            </a:r>
            <a:r>
              <a:rPr lang="en-US" sz="2000" dirty="0" err="1"/>
              <a:t>neighbours</a:t>
            </a:r>
            <a:r>
              <a:rPr lang="en-US" sz="2000" dirty="0"/>
              <a:t>, friends, community groups and frontline workers often act as the first line of detection and protection.</a:t>
            </a:r>
            <a:endParaRPr lang="en-GB" sz="2000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sz="1900" dirty="0"/>
          </a:p>
        </p:txBody>
      </p:sp>
      <p:pic>
        <p:nvPicPr>
          <p:cNvPr id="17415" name="Graphic 17414" descr="Group">
            <a:extLst>
              <a:ext uri="{FF2B5EF4-FFF2-40B4-BE49-F238E27FC236}">
                <a16:creationId xmlns:a16="http://schemas.microsoft.com/office/drawing/2014/main" id="{33E7CEF5-685F-AF67-6C14-0929B669A5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00545" y="115752"/>
            <a:ext cx="1143455" cy="11434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1CFBF0-7E92-FFCA-4905-04ADD5773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9752" y="548680"/>
            <a:ext cx="6175597" cy="4191477"/>
          </a:xfrm>
        </p:spPr>
        <p:txBody>
          <a:bodyPr anchor="ctr"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Annual cross-sectional survey, running since 1998.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Monitor the attitudes and behaviour of adults in NI annually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Provides a public record of how, or if, attitudes and behaviour change in relation to social policy issues</a:t>
            </a:r>
          </a:p>
          <a:p>
            <a:endParaRPr lang="en-GB" sz="1500" dirty="0"/>
          </a:p>
          <a:p>
            <a:endParaRPr lang="en-GB" sz="2200" dirty="0"/>
          </a:p>
          <a:p>
            <a:r>
              <a:rPr lang="en-GB" sz="2600" dirty="0"/>
              <a:t>2024 NILT survey: 1,199 respondents aged 18+</a:t>
            </a:r>
          </a:p>
          <a:p>
            <a:endParaRPr lang="en-GB" sz="2200" dirty="0"/>
          </a:p>
          <a:p>
            <a:r>
              <a:rPr lang="en-GB" sz="2200" dirty="0"/>
              <a:t>Adult Safeguarding (AS) questions focused on: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recognition of abuse;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the perceived level of harm considered abusive,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potential responses if members of the public were aware of an adult being harmed as a result of abuse </a:t>
            </a:r>
          </a:p>
          <a:p>
            <a:endParaRPr lang="en-GB" sz="2200" dirty="0"/>
          </a:p>
          <a:p>
            <a:r>
              <a:rPr lang="en-GB" sz="2600" dirty="0"/>
              <a:t>Questions designed with input from key stakeholders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227DCC-7A36-1427-8DD7-3E72BA6E4F06}"/>
              </a:ext>
            </a:extLst>
          </p:cNvPr>
          <p:cNvSpPr txBox="1">
            <a:spLocks/>
          </p:cNvSpPr>
          <p:nvPr/>
        </p:nvSpPr>
        <p:spPr>
          <a:xfrm>
            <a:off x="107504" y="620688"/>
            <a:ext cx="1975945" cy="1728192"/>
          </a:xfrm>
          <a:prstGeom prst="rect">
            <a:avLst/>
          </a:prstGeom>
          <a:solidFill>
            <a:srgbClr val="FFC000"/>
          </a:solidFill>
        </p:spPr>
        <p:txBody>
          <a:bodyPr tIns="0">
            <a:normAutofit lnSpcReduction="1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2400" kern="0" dirty="0">
                <a:solidFill>
                  <a:schemeClr val="tx1"/>
                </a:solidFill>
              </a:rPr>
              <a:t>Northern Ireland Life and Times (NILT) survey</a:t>
            </a:r>
            <a:endParaRPr lang="en-GB" sz="24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358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36E8B-ED67-B5E0-EBE2-B44BEA78D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500"/>
              <a:t>Recognition of abuse</a:t>
            </a:r>
            <a:endParaRPr lang="en-GB" sz="4500"/>
          </a:p>
        </p:txBody>
      </p:sp>
      <p:graphicFrame>
        <p:nvGraphicFramePr>
          <p:cNvPr id="52" name="Content Placeholder 2">
            <a:extLst>
              <a:ext uri="{FF2B5EF4-FFF2-40B4-BE49-F238E27FC236}">
                <a16:creationId xmlns:a16="http://schemas.microsoft.com/office/drawing/2014/main" id="{4C8CAACB-AC1F-CC04-89A2-CEBCBC9F09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002834"/>
              </p:ext>
            </p:extLst>
          </p:nvPr>
        </p:nvGraphicFramePr>
        <p:xfrm>
          <a:off x="539552" y="1340768"/>
          <a:ext cx="7975798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B270C-E74E-F71C-A286-4C2AD1A90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The  six scenarios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E78FF-B982-E775-8C76-3AB91A55E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3728" y="332656"/>
            <a:ext cx="6336705" cy="5282079"/>
          </a:xfrm>
        </p:spPr>
        <p:txBody>
          <a:bodyPr rtlCol="0" anchor="ctr">
            <a:normAutofit lnSpcReduction="10000"/>
          </a:bodyPr>
          <a:lstStyle/>
          <a:p>
            <a:pPr marL="306000" indent="-306000" fontAlgn="auto">
              <a:spcBef>
                <a:spcPts val="1125"/>
              </a:spcBef>
              <a:spcAft>
                <a:spcPts val="1125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Segoe UI" panose="020B0502040204020203" pitchFamily="34" charset="0"/>
              </a:rPr>
              <a:t>Elena:</a:t>
            </a:r>
            <a:r>
              <a:rPr lang="en-US" sz="2000" dirty="0">
                <a:latin typeface="Segoe UI" panose="020B0502040204020203" pitchFamily="34" charset="0"/>
              </a:rPr>
              <a:t> 22-year-old with physical disability - inappropriate touching by taxi driver</a:t>
            </a:r>
          </a:p>
          <a:p>
            <a:pPr marL="306000" indent="-306000" fontAlgn="auto">
              <a:spcBef>
                <a:spcPts val="1125"/>
              </a:spcBef>
              <a:spcAft>
                <a:spcPts val="1125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Segoe UI" panose="020B0502040204020203" pitchFamily="34" charset="0"/>
              </a:rPr>
              <a:t>Angela:</a:t>
            </a:r>
            <a:r>
              <a:rPr lang="en-US" sz="2000" dirty="0">
                <a:latin typeface="Segoe UI" panose="020B0502040204020203" pitchFamily="34" charset="0"/>
              </a:rPr>
              <a:t> Day </a:t>
            </a:r>
            <a:r>
              <a:rPr lang="en-US" sz="2000" dirty="0" err="1">
                <a:latin typeface="Segoe UI" panose="020B0502040204020203" pitchFamily="34" charset="0"/>
              </a:rPr>
              <a:t>centre</a:t>
            </a:r>
            <a:r>
              <a:rPr lang="en-US" sz="2000" dirty="0">
                <a:latin typeface="Segoe UI" panose="020B0502040204020203" pitchFamily="34" charset="0"/>
              </a:rPr>
              <a:t> worker sharing video of distressed client on social media</a:t>
            </a:r>
          </a:p>
          <a:p>
            <a:pPr marL="306000" indent="-306000" fontAlgn="auto">
              <a:spcBef>
                <a:spcPts val="1125"/>
              </a:spcBef>
              <a:spcAft>
                <a:spcPts val="1125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Segoe UI" panose="020B0502040204020203" pitchFamily="34" charset="0"/>
              </a:rPr>
              <a:t>Louise:</a:t>
            </a:r>
            <a:r>
              <a:rPr lang="en-US" sz="2000" dirty="0">
                <a:latin typeface="Segoe UI" panose="020B0502040204020203" pitchFamily="34" charset="0"/>
              </a:rPr>
              <a:t> Person with depression being financially exploited online</a:t>
            </a:r>
          </a:p>
          <a:p>
            <a:pPr marL="306000" indent="-306000" fontAlgn="auto">
              <a:spcBef>
                <a:spcPts val="1125"/>
              </a:spcBef>
              <a:spcAft>
                <a:spcPts val="1125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Segoe UI" panose="020B0502040204020203" pitchFamily="34" charset="0"/>
              </a:rPr>
              <a:t>Debbie:</a:t>
            </a:r>
            <a:r>
              <a:rPr lang="en-US" sz="2000" dirty="0">
                <a:latin typeface="Segoe UI" panose="020B0502040204020203" pitchFamily="34" charset="0"/>
              </a:rPr>
              <a:t> 74-year-old experiencing verbal abuse from son</a:t>
            </a:r>
          </a:p>
          <a:p>
            <a:pPr marL="306000" indent="-306000" fontAlgn="auto">
              <a:spcBef>
                <a:spcPts val="1125"/>
              </a:spcBef>
              <a:spcAft>
                <a:spcPts val="1125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Segoe UI" panose="020B0502040204020203" pitchFamily="34" charset="0"/>
              </a:rPr>
              <a:t>Denis:</a:t>
            </a:r>
            <a:r>
              <a:rPr lang="en-US" sz="2000" dirty="0">
                <a:latin typeface="Segoe UI" panose="020B0502040204020203" pitchFamily="34" charset="0"/>
              </a:rPr>
              <a:t> Care home resident experiencing neglect and boredom</a:t>
            </a:r>
          </a:p>
          <a:p>
            <a:pPr marL="306000" indent="-306000" fontAlgn="auto">
              <a:spcBef>
                <a:spcPts val="1125"/>
              </a:spcBef>
              <a:spcAft>
                <a:spcPts val="1125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Segoe UI" panose="020B0502040204020203" pitchFamily="34" charset="0"/>
              </a:rPr>
              <a:t>Bridie:</a:t>
            </a:r>
            <a:r>
              <a:rPr lang="en-US" sz="2000" dirty="0">
                <a:latin typeface="Segoe UI" panose="020B0502040204020203" pitchFamily="34" charset="0"/>
              </a:rPr>
              <a:t> Person with dementia reporting rough treatment from staff</a:t>
            </a:r>
          </a:p>
          <a:p>
            <a:pPr marL="306000" indent="-306000" fontAlgn="auto">
              <a:buFont typeface="Wingdings 2" charset="2"/>
              <a:buChar char=""/>
              <a:defRPr/>
            </a:pPr>
            <a:endParaRPr lang="en-GB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88979C-C77E-6A34-A5DC-EB7115D5A908}"/>
              </a:ext>
            </a:extLst>
          </p:cNvPr>
          <p:cNvSpPr txBox="1">
            <a:spLocks/>
          </p:cNvSpPr>
          <p:nvPr/>
        </p:nvSpPr>
        <p:spPr>
          <a:xfrm>
            <a:off x="147783" y="404664"/>
            <a:ext cx="1687913" cy="1512169"/>
          </a:xfrm>
          <a:prstGeom prst="rect">
            <a:avLst/>
          </a:prstGeom>
          <a:solidFill>
            <a:srgbClr val="FFC000"/>
          </a:solidFill>
        </p:spPr>
        <p:txBody>
          <a:bodyPr tIns="0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2400" kern="0" dirty="0">
                <a:solidFill>
                  <a:schemeClr val="tx1"/>
                </a:solidFill>
              </a:rPr>
              <a:t>Six scenarios</a:t>
            </a:r>
            <a:endParaRPr lang="en-GB" sz="24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0542F-1613-B4BF-31FE-EE3ACF892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83" y="351384"/>
            <a:ext cx="8182233" cy="77917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5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High recognition scenarios</a:t>
            </a:r>
          </a:p>
        </p:txBody>
      </p:sp>
      <p:sp>
        <p:nvSpPr>
          <p:cNvPr id="20516" name="TextBox 5">
            <a:extLst>
              <a:ext uri="{FF2B5EF4-FFF2-40B4-BE49-F238E27FC236}">
                <a16:creationId xmlns:a16="http://schemas.microsoft.com/office/drawing/2014/main" id="{BF9E88E3-991F-712F-7423-BF5F497D1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883" y="1102016"/>
            <a:ext cx="8182237" cy="7791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least 4/5 respondents definitively </a:t>
            </a:r>
            <a:r>
              <a:rPr lang="en-US" alt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recognised</a:t>
            </a:r>
            <a:r>
              <a:rPr lang="en-US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these as abuse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1A6BF6-41CD-79B4-147F-03E8A63A47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720445"/>
              </p:ext>
            </p:extLst>
          </p:nvPr>
        </p:nvGraphicFramePr>
        <p:xfrm>
          <a:off x="480881" y="1700808"/>
          <a:ext cx="8182236" cy="3687840"/>
        </p:xfrm>
        <a:graphic>
          <a:graphicData uri="http://schemas.openxmlformats.org/drawingml/2006/table">
            <a:tbl>
              <a:tblPr firstRow="1" bandRow="1"/>
              <a:tblGrid>
                <a:gridCol w="2443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3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0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0" dirty="0">
                          <a:solidFill>
                            <a:srgbClr val="FFFFFF"/>
                          </a:solidFill>
                          <a:effectLst/>
                        </a:rPr>
                        <a:t>Scenario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0" dirty="0">
                          <a:solidFill>
                            <a:srgbClr val="FFFFFF"/>
                          </a:solidFill>
                          <a:effectLst/>
                        </a:rPr>
                        <a:t>Yes, definitely (%)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600" b="0" dirty="0">
                          <a:solidFill>
                            <a:srgbClr val="FFFFFF"/>
                          </a:solidFill>
                          <a:effectLst/>
                        </a:rPr>
                        <a:t>Yes, probably (%)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0" dirty="0">
                          <a:solidFill>
                            <a:srgbClr val="FFFFFF"/>
                          </a:solidFill>
                          <a:effectLst/>
                        </a:rPr>
                        <a:t>Total recognition (%)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Elena</a:t>
                      </a:r>
                      <a:r>
                        <a:rPr lang="en-GB" sz="1800" dirty="0">
                          <a:effectLst/>
                        </a:rPr>
                        <a:t> - Sexual assault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94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>
                          <a:effectLst/>
                        </a:rPr>
                        <a:t>4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>
                          <a:effectLst/>
                        </a:rPr>
                        <a:t>98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Angela</a:t>
                      </a:r>
                      <a:r>
                        <a:rPr lang="en-GB" sz="1800" dirty="0">
                          <a:effectLst/>
                        </a:rPr>
                        <a:t> - Social media abuse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85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11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>
                          <a:effectLst/>
                        </a:rPr>
                        <a:t>96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Louise</a:t>
                      </a:r>
                      <a:r>
                        <a:rPr lang="en-GB" sz="1800" dirty="0">
                          <a:effectLst/>
                        </a:rPr>
                        <a:t> - Financial exploitation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>
                          <a:effectLst/>
                        </a:rPr>
                        <a:t>82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12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94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Debbie</a:t>
                      </a:r>
                      <a:r>
                        <a:rPr lang="en-GB" sz="1800" dirty="0">
                          <a:effectLst/>
                        </a:rPr>
                        <a:t> - Verbal abuse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>
                          <a:effectLst/>
                        </a:rPr>
                        <a:t>79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18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97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515" name="Rectangle 1">
            <a:extLst>
              <a:ext uri="{FF2B5EF4-FFF2-40B4-BE49-F238E27FC236}">
                <a16:creationId xmlns:a16="http://schemas.microsoft.com/office/drawing/2014/main" id="{EA1B0707-B091-0093-821C-3F28F27DD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8100"/>
            <a:ext cx="0" cy="533400"/>
          </a:xfrm>
          <a:prstGeom prst="rect">
            <a:avLst/>
          </a:prstGeom>
          <a:solidFill>
            <a:srgbClr val="F8F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26960" rIns="0" bIns="12696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0BECF-246B-FCCC-9F51-D92B528E2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552" y="251207"/>
            <a:ext cx="8015977" cy="101485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5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Low recognition scenarios</a:t>
            </a:r>
          </a:p>
        </p:txBody>
      </p:sp>
      <p:sp>
        <p:nvSpPr>
          <p:cNvPr id="21530" name="TextBox 5">
            <a:extLst>
              <a:ext uri="{FF2B5EF4-FFF2-40B4-BE49-F238E27FC236}">
                <a16:creationId xmlns:a16="http://schemas.microsoft.com/office/drawing/2014/main" id="{618CEA30-A74E-B503-E19E-31295DC06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083" y="1266065"/>
            <a:ext cx="8121841" cy="57875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Respondents were more equivocal about institutional care scenarios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EEE232A-3F1B-D530-765C-106036A87C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5232435"/>
              </p:ext>
            </p:extLst>
          </p:nvPr>
        </p:nvGraphicFramePr>
        <p:xfrm>
          <a:off x="395535" y="1988840"/>
          <a:ext cx="8424936" cy="3099039"/>
        </p:xfrm>
        <a:graphic>
          <a:graphicData uri="http://schemas.openxmlformats.org/drawingml/2006/table">
            <a:tbl>
              <a:tblPr firstRow="1" bandRow="1"/>
              <a:tblGrid>
                <a:gridCol w="2083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1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3301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b="0" dirty="0">
                          <a:solidFill>
                            <a:srgbClr val="FFFFFF"/>
                          </a:solidFill>
                          <a:effectLst/>
                        </a:rPr>
                        <a:t>Scenario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000" b="0" dirty="0">
                          <a:solidFill>
                            <a:srgbClr val="FFFFFF"/>
                          </a:solidFill>
                          <a:effectLst/>
                        </a:rPr>
                        <a:t>Yes, definitely (%)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000" b="0" dirty="0">
                          <a:solidFill>
                            <a:srgbClr val="FFFFFF"/>
                          </a:solidFill>
                          <a:effectLst/>
                        </a:rPr>
                        <a:t>Yes, probably (%)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000" b="0" dirty="0">
                          <a:solidFill>
                            <a:srgbClr val="FFFFFF"/>
                          </a:solidFill>
                          <a:effectLst/>
                        </a:rPr>
                        <a:t>Total recognition (%)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01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b="1">
                          <a:effectLst/>
                        </a:rPr>
                        <a:t>Denis</a:t>
                      </a:r>
                      <a:r>
                        <a:rPr lang="en-GB" sz="2000">
                          <a:effectLst/>
                        </a:rPr>
                        <a:t> - Care home neglect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000" dirty="0">
                          <a:effectLst/>
                        </a:rPr>
                        <a:t>43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000" dirty="0">
                          <a:effectLst/>
                        </a:rPr>
                        <a:t>42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000" dirty="0">
                          <a:effectLst/>
                        </a:rPr>
                        <a:t>85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01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b="1" dirty="0">
                          <a:effectLst/>
                        </a:rPr>
                        <a:t>Bridie</a:t>
                      </a:r>
                      <a:r>
                        <a:rPr lang="en-GB" sz="2000" dirty="0">
                          <a:effectLst/>
                        </a:rPr>
                        <a:t> - Rough treatment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000">
                          <a:effectLst/>
                        </a:rPr>
                        <a:t>32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000" dirty="0">
                          <a:effectLst/>
                        </a:rPr>
                        <a:t>46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000" dirty="0">
                          <a:effectLst/>
                        </a:rPr>
                        <a:t>78</a:t>
                      </a:r>
                    </a:p>
                  </a:txBody>
                  <a:tcPr marL="131973" marR="131973" marT="132094" marB="13209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F3DCF-625B-A6D8-F800-02C9C9EE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3700" dirty="0"/>
              <a:t>Demographic variations in recognition</a:t>
            </a:r>
            <a:br>
              <a:rPr lang="en-GB" sz="3700" dirty="0"/>
            </a:br>
            <a:endParaRPr lang="en-GB" sz="3700" dirty="0"/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42976551-66BE-A008-4E9C-570C9D9689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6" y="980729"/>
            <a:ext cx="8119814" cy="4392488"/>
          </a:xfrm>
        </p:spPr>
        <p:txBody>
          <a:bodyPr>
            <a:normAutofit lnSpcReduction="10000"/>
          </a:bodyPr>
          <a:lstStyle/>
          <a:p>
            <a:r>
              <a:rPr lang="en-US" altLang="en-US" sz="2200" dirty="0">
                <a:solidFill>
                  <a:srgbClr val="C00000"/>
                </a:solidFill>
              </a:rPr>
              <a:t>Age Patterns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Youngest and oldest respondents least likely to say "yes, definitely"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Pattern evident in Angela, Louise, Denis, and Bridie scenarios</a:t>
            </a:r>
          </a:p>
          <a:p>
            <a:r>
              <a:rPr lang="en-US" altLang="en-US" sz="2200" dirty="0">
                <a:solidFill>
                  <a:srgbClr val="C00000"/>
                </a:solidFill>
              </a:rPr>
              <a:t>Gender Differences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Males less likely than females to say "yes, definitely"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Evident in Angela, Debbie, Denis, and Bridie scenarios</a:t>
            </a:r>
          </a:p>
          <a:p>
            <a:pPr marL="0" indent="0"/>
            <a:r>
              <a:rPr lang="en-US" altLang="en-US" sz="2200" dirty="0">
                <a:solidFill>
                  <a:srgbClr val="C00000"/>
                </a:solidFill>
              </a:rPr>
              <a:t>Educational Level Differences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Respondents with A levels or a higher education diploma were most likely to perceive harm, especially in comparison with no/other qualifications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42D7-6CCC-2DFB-4374-2FE7317D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16632"/>
            <a:ext cx="7882128" cy="719172"/>
          </a:xfrm>
        </p:spPr>
        <p:txBody>
          <a:bodyPr anchor="ctr">
            <a:normAutofit fontScale="90000"/>
          </a:bodyPr>
          <a:lstStyle/>
          <a:p>
            <a:r>
              <a:rPr lang="en-US" sz="3500" dirty="0">
                <a:solidFill>
                  <a:schemeClr val="tx2"/>
                </a:solidFill>
              </a:rPr>
              <a:t>Perceived levels of harm by </a:t>
            </a:r>
            <a:r>
              <a:rPr lang="en-US" sz="3500" dirty="0"/>
              <a:t>l</a:t>
            </a:r>
            <a:r>
              <a:rPr lang="en-US" sz="3500" dirty="0">
                <a:solidFill>
                  <a:schemeClr val="tx2"/>
                </a:solidFill>
              </a:rPr>
              <a:t>ocation (%)</a:t>
            </a:r>
            <a:endParaRPr lang="en-GB" sz="3500" dirty="0">
              <a:solidFill>
                <a:schemeClr val="tx2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47C26C-84D0-1A93-961E-638755D384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58001"/>
              </p:ext>
            </p:extLst>
          </p:nvPr>
        </p:nvGraphicFramePr>
        <p:xfrm>
          <a:off x="630936" y="908720"/>
          <a:ext cx="7879842" cy="4535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4307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CE29E-014F-CD3C-E5CB-86F7556B8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1E033-5DD7-8974-B873-22C9F31B1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30936"/>
            <a:ext cx="2699766" cy="146304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Demographics of Harm Perception</a:t>
            </a:r>
            <a:br>
              <a:rPr lang="en-US" sz="2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altLang="en-US" sz="2300" b="1" kern="1200" cap="none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3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4612" name="TextBox 5">
            <a:extLst>
              <a:ext uri="{FF2B5EF4-FFF2-40B4-BE49-F238E27FC236}">
                <a16:creationId xmlns:a16="http://schemas.microsoft.com/office/drawing/2014/main" id="{E15E05FB-6750-2119-ABBE-6E8357CCF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846" y="495300"/>
            <a:ext cx="5446686" cy="18687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fontScale="925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700" b="1" dirty="0">
                <a:solidFill>
                  <a:srgbClr val="FFFFFF"/>
                </a:solidFill>
                <a:latin typeface="+mn-lt"/>
              </a:rPr>
              <a:t>Age and Gender Patterns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FFFFFF"/>
                </a:solidFill>
                <a:latin typeface="+mn-lt"/>
              </a:rPr>
              <a:t>Highest perception among youngest respondents (18-24)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FFFFFF"/>
                </a:solidFill>
                <a:latin typeface="+mn-lt"/>
              </a:rPr>
              <a:t>Females more likely than males to perceive "a lot" of harm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FFFFFF"/>
                </a:solidFill>
                <a:latin typeface="+mn-lt"/>
              </a:rPr>
              <a:t>15% of 65+ year olds didn't know how to answer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FFFFFF"/>
                </a:solidFill>
                <a:latin typeface="+mn-lt"/>
              </a:rPr>
              <a:t>Respondents with A levels or a higher education diploma were most likely to perceive harm, especially in comparison with no/other qualifications.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E2991-CE00-0D8E-A434-9262C40CC67F}"/>
              </a:ext>
            </a:extLst>
          </p:cNvPr>
          <p:cNvSpPr txBox="1"/>
          <p:nvPr/>
        </p:nvSpPr>
        <p:spPr>
          <a:xfrm>
            <a:off x="5326080" y="637824"/>
            <a:ext cx="372647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Age and gender patterns</a:t>
            </a:r>
          </a:p>
          <a:p>
            <a:r>
              <a:rPr lang="en-US" dirty="0"/>
              <a:t>Highest perception among youngest respondents (18-24)</a:t>
            </a:r>
          </a:p>
          <a:p>
            <a:endParaRPr lang="en-US" dirty="0"/>
          </a:p>
          <a:p>
            <a:r>
              <a:rPr lang="en-US" dirty="0"/>
              <a:t>Females more likely than males to perceive "a lot" of harm</a:t>
            </a:r>
          </a:p>
          <a:p>
            <a:endParaRPr lang="en-US" dirty="0"/>
          </a:p>
          <a:p>
            <a:r>
              <a:rPr lang="en-US" dirty="0"/>
              <a:t>15% of 65+ year olds didn't know how to answer</a:t>
            </a:r>
          </a:p>
          <a:p>
            <a:endParaRPr lang="en-US" dirty="0"/>
          </a:p>
          <a:p>
            <a:r>
              <a:rPr lang="en-US" dirty="0"/>
              <a:t>Respondents with A levels or a higher education diploma were most likely to perceive harm, </a:t>
            </a:r>
          </a:p>
          <a:p>
            <a:r>
              <a:rPr lang="en-US" dirty="0"/>
              <a:t>especially in comparison with no/other qualifications.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1000F20E-8608-03A0-51A6-871FC2E118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9320162"/>
              </p:ext>
            </p:extLst>
          </p:nvPr>
        </p:nvGraphicFramePr>
        <p:xfrm>
          <a:off x="457200" y="620713"/>
          <a:ext cx="4686002" cy="3762272"/>
        </p:xfrm>
        <a:graphic>
          <a:graphicData uri="http://schemas.openxmlformats.org/drawingml/2006/table">
            <a:tbl>
              <a:tblPr firstRow="1" bandRow="1"/>
              <a:tblGrid>
                <a:gridCol w="1522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12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GB" sz="1600" b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0" dirty="0">
                          <a:solidFill>
                            <a:srgbClr val="FFFFFF"/>
                          </a:solidFill>
                          <a:effectLst/>
                        </a:rPr>
                        <a:t>Own homes (%)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0" dirty="0">
                          <a:solidFill>
                            <a:srgbClr val="FFFFFF"/>
                          </a:solidFill>
                          <a:effectLst/>
                        </a:rPr>
                        <a:t>Care facilities (%)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0" dirty="0">
                          <a:solidFill>
                            <a:srgbClr val="FFFFFF"/>
                          </a:solidFill>
                          <a:effectLst/>
                        </a:rPr>
                        <a:t>Hospitals (%)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18-24 year olds</a:t>
                      </a:r>
                      <a:endParaRPr lang="en-GB" sz="1800" dirty="0">
                        <a:effectLst/>
                      </a:endParaRP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63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45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22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75+ year olds</a:t>
                      </a:r>
                      <a:endParaRPr lang="en-GB" sz="1800" dirty="0">
                        <a:effectLst/>
                      </a:endParaRP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35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18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2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Males</a:t>
                      </a:r>
                      <a:endParaRPr lang="en-GB" sz="1800" dirty="0">
                        <a:effectLst/>
                      </a:endParaRP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37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21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5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Females</a:t>
                      </a:r>
                      <a:endParaRPr lang="en-GB" sz="1800" dirty="0">
                        <a:effectLst/>
                      </a:endParaRP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57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35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15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244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5" name="Content Placeholder 2">
            <a:extLst>
              <a:ext uri="{FF2B5EF4-FFF2-40B4-BE49-F238E27FC236}">
                <a16:creationId xmlns:a16="http://schemas.microsoft.com/office/drawing/2014/main" id="{504B76ED-A2A7-38DC-D29C-33A617E308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9142098"/>
              </p:ext>
            </p:extLst>
          </p:nvPr>
        </p:nvGraphicFramePr>
        <p:xfrm>
          <a:off x="2512291" y="101600"/>
          <a:ext cx="6419273" cy="6029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D1DAAEFE-CB7C-9156-60D4-1E08C35D26B9}"/>
              </a:ext>
            </a:extLst>
          </p:cNvPr>
          <p:cNvSpPr txBox="1">
            <a:spLocks/>
          </p:cNvSpPr>
          <p:nvPr/>
        </p:nvSpPr>
        <p:spPr>
          <a:xfrm>
            <a:off x="179512" y="548680"/>
            <a:ext cx="1687913" cy="1512169"/>
          </a:xfrm>
          <a:prstGeom prst="rect">
            <a:avLst/>
          </a:prstGeom>
          <a:solidFill>
            <a:srgbClr val="FFC000"/>
          </a:solidFill>
        </p:spPr>
        <p:txBody>
          <a:bodyPr tIns="0">
            <a:normAutofit fontScale="925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2400" kern="0" dirty="0">
                <a:solidFill>
                  <a:schemeClr val="tx1"/>
                </a:solidFill>
              </a:rPr>
              <a:t>Potential response to witnessing abuse</a:t>
            </a:r>
            <a:endParaRPr lang="en-GB" sz="24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33ACD-AF0F-3F22-C300-D08167A67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3" name="TextBox 4">
            <a:extLst>
              <a:ext uri="{FF2B5EF4-FFF2-40B4-BE49-F238E27FC236}">
                <a16:creationId xmlns:a16="http://schemas.microsoft.com/office/drawing/2014/main" id="{98D125CC-C07F-8734-4524-3F26ACB2C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7" y="625305"/>
            <a:ext cx="4176463" cy="434109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FF0000"/>
                </a:solidFill>
                <a:latin typeface="+mn-lt"/>
              </a:rPr>
              <a:t>Patterns of response willingness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Older  adults more confident in taking action, younger adults more uncertain about procedures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54% 18-24 years would want to do something but not know what to do or who to contact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Carers most likely to take action (63%)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Respondents with a degree were most confident in their potential reactions - 59% saying that they would do something, compared with 45% of those with other/no qualifications.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80BAEA80-6268-8AE0-0E9C-6F353AD9C3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9153594"/>
              </p:ext>
            </p:extLst>
          </p:nvPr>
        </p:nvGraphicFramePr>
        <p:xfrm>
          <a:off x="4716016" y="620713"/>
          <a:ext cx="4176464" cy="3836704"/>
        </p:xfrm>
        <a:graphic>
          <a:graphicData uri="http://schemas.openxmlformats.org/drawingml/2006/table">
            <a:tbl>
              <a:tblPr firstRow="1" bandRow="1"/>
              <a:tblGrid>
                <a:gridCol w="1876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6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GB" sz="1600" b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0" dirty="0">
                          <a:solidFill>
                            <a:srgbClr val="FFFFFF"/>
                          </a:solidFill>
                          <a:effectLst/>
                        </a:rPr>
                        <a:t>Want to act but don’t know (%)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0" dirty="0">
                          <a:solidFill>
                            <a:srgbClr val="FFFFFF"/>
                          </a:solidFill>
                          <a:effectLst/>
                        </a:rPr>
                        <a:t>Would do something (%)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7E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All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41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55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326747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18-24 year olds</a:t>
                      </a:r>
                      <a:endParaRPr lang="en-GB" sz="1800" dirty="0">
                        <a:effectLst/>
                      </a:endParaRP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54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40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55-64 year olds</a:t>
                      </a:r>
                      <a:endParaRPr lang="en-GB" sz="1800" dirty="0">
                        <a:effectLst/>
                      </a:endParaRP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35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59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0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800" b="1" dirty="0">
                          <a:effectLst/>
                        </a:rPr>
                        <a:t>75+ year olds</a:t>
                      </a:r>
                      <a:endParaRPr lang="en-GB" sz="1800" dirty="0">
                        <a:effectLst/>
                      </a:endParaRP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33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>
                          <a:effectLst/>
                        </a:rPr>
                        <a:t>63</a:t>
                      </a:r>
                    </a:p>
                  </a:txBody>
                  <a:tcPr marL="100504" marR="100504" marT="100560" marB="10056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330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1DF4B7-5A61-DAB4-D722-49DAF090D1C1}"/>
              </a:ext>
            </a:extLst>
          </p:cNvPr>
          <p:cNvSpPr txBox="1"/>
          <p:nvPr/>
        </p:nvSpPr>
        <p:spPr>
          <a:xfrm>
            <a:off x="2123728" y="412790"/>
            <a:ext cx="57961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tx1"/>
                </a:solidFill>
              </a:rPr>
              <a:t>Responses</a:t>
            </a:r>
            <a:r>
              <a:rPr lang="en-GB" sz="3300" b="1" dirty="0">
                <a:solidFill>
                  <a:schemeClr val="tx1"/>
                </a:solidFill>
              </a:rPr>
              <a:t> </a:t>
            </a:r>
            <a:r>
              <a:rPr lang="en-GB" sz="4000" dirty="0">
                <a:solidFill>
                  <a:schemeClr val="tx1"/>
                </a:solidFill>
              </a:rPr>
              <a:t>to abuse</a:t>
            </a:r>
            <a:endParaRPr lang="en-GB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8340DA-6211-1E65-FB06-CD94CEEA1E69}"/>
              </a:ext>
            </a:extLst>
          </p:cNvPr>
          <p:cNvSpPr txBox="1"/>
          <p:nvPr/>
        </p:nvSpPr>
        <p:spPr>
          <a:xfrm>
            <a:off x="251520" y="1120676"/>
            <a:ext cx="835292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00" dirty="0"/>
              <a:t>Very strong support for collective responsibility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00" dirty="0"/>
              <a:t>Strong support for respecting adult autonomy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00" dirty="0"/>
              <a:t>Significant concern about potential </a:t>
            </a:r>
            <a:r>
              <a:rPr lang="en-US" altLang="en-US" sz="2600" dirty="0" err="1"/>
              <a:t>victimisation</a:t>
            </a:r>
            <a:endParaRPr lang="en-US" alt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00" dirty="0"/>
              <a:t>Youngest respondents show lowest agreement levels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0B0F596A-92D6-E769-340F-19222A84B0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1615420"/>
              </p:ext>
            </p:extLst>
          </p:nvPr>
        </p:nvGraphicFramePr>
        <p:xfrm>
          <a:off x="328666" y="3433568"/>
          <a:ext cx="8275782" cy="1699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2682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B4FE3-645B-0A18-DF53-69EABE04B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0649"/>
            <a:ext cx="7886700" cy="648071"/>
          </a:xfrm>
        </p:spPr>
        <p:txBody>
          <a:bodyPr>
            <a:normAutofit fontScale="90000"/>
          </a:bodyPr>
          <a:lstStyle/>
          <a:p>
            <a:r>
              <a:rPr lang="en-US" sz="4700" dirty="0"/>
              <a:t>Nuanced understanding of risk</a:t>
            </a:r>
            <a:endParaRPr lang="en-GB" sz="4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19428-8E40-160A-3C4F-F3A302514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52736"/>
            <a:ext cx="8119814" cy="4176464"/>
          </a:xfrm>
        </p:spPr>
        <p:txBody>
          <a:bodyPr>
            <a:normAutofit fontScale="85000" lnSpcReduction="10000"/>
          </a:bodyPr>
          <a:lstStyle/>
          <a:p>
            <a:pPr marL="0" indent="0"/>
            <a:r>
              <a:rPr lang="en-US" sz="2400" dirty="0"/>
              <a:t>Respondents also indicated actions would depend on circumstances, suggesting a nuanced understanding that different situations may require tailored responses depending on context: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100" dirty="0"/>
              <a:t>Relationship factors including proximity to the victim or perpetrator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100" dirty="0"/>
              <a:t>Location factors, </a:t>
            </a:r>
            <a:r>
              <a:rPr lang="en-US" sz="2100" dirty="0" err="1"/>
              <a:t>eg</a:t>
            </a:r>
            <a:r>
              <a:rPr lang="en-US" sz="2100" dirty="0"/>
              <a:t> where abuse occurred and in what settings</a:t>
            </a:r>
          </a:p>
          <a:p>
            <a:pPr marL="0" indent="0">
              <a:spcBef>
                <a:spcPts val="1200"/>
              </a:spcBef>
            </a:pPr>
            <a:endParaRPr lang="en-GB" sz="1800" dirty="0"/>
          </a:p>
          <a:p>
            <a:r>
              <a:rPr lang="en-GB" sz="2100" i="1" dirty="0"/>
              <a:t>‘Talk with the person being harmed to see what they want to happen and to find out the best authority to take the matter to’.</a:t>
            </a:r>
          </a:p>
          <a:p>
            <a:endParaRPr lang="en-GB" sz="2100" i="1" dirty="0"/>
          </a:p>
          <a:p>
            <a:r>
              <a:rPr lang="en-US" sz="2100" i="1" dirty="0"/>
              <a:t>‘It depends on the situation. If it was someone I knew well e.g. a parent in a care home I would address the issue with the home and escalate as needed. If it was someone I wasn't close to I'd likely urge them or someone close to them to take action. If it was e.g. a </a:t>
            </a:r>
            <a:r>
              <a:rPr lang="en-US" sz="2100" i="1" dirty="0" err="1"/>
              <a:t>neighbour</a:t>
            </a:r>
            <a:r>
              <a:rPr lang="en-US" sz="2100" i="1" dirty="0"/>
              <a:t> I would probably want to do something but I'm not sure what to do or who to contact’</a:t>
            </a:r>
            <a:endParaRPr lang="en-GB" sz="2100" i="1" dirty="0"/>
          </a:p>
        </p:txBody>
      </p:sp>
    </p:spTree>
    <p:extLst>
      <p:ext uri="{BB962C8B-B14F-4D97-AF65-F5344CB8AC3E}">
        <p14:creationId xmlns:p14="http://schemas.microsoft.com/office/powerpoint/2010/main" val="2341486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D9592-2F6F-2EC3-CD4C-5546B59A7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46" y="260648"/>
            <a:ext cx="7886700" cy="1004594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Confidence in authorities (%)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724A61-777F-A680-7BAB-1BFB810CE5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562349"/>
              </p:ext>
            </p:extLst>
          </p:nvPr>
        </p:nvGraphicFramePr>
        <p:xfrm>
          <a:off x="634354" y="962160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2082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96F72-CD65-F960-0650-95AC80140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764704"/>
            <a:ext cx="2376264" cy="1944216"/>
          </a:xfrm>
          <a:solidFill>
            <a:srgbClr val="FFC000"/>
          </a:solidFill>
        </p:spPr>
        <p:txBody>
          <a:bodyPr anchor="b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dirty="0">
                <a:solidFill>
                  <a:schemeClr val="tx1"/>
                </a:solidFill>
              </a:rPr>
              <a:t>Confidence in keeping people safe</a:t>
            </a:r>
            <a:br>
              <a:rPr lang="en-US" sz="3500" dirty="0">
                <a:solidFill>
                  <a:schemeClr val="tx1"/>
                </a:solidFill>
              </a:rPr>
            </a:br>
            <a:endParaRPr lang="en-GB" sz="35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2AA9A-8C41-0837-E6E6-DBFD7FE8B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9792" y="764704"/>
            <a:ext cx="6120680" cy="4104457"/>
          </a:xfrm>
        </p:spPr>
        <p:txBody>
          <a:bodyPr rtlCol="0" anchor="t" anchorCtr="0">
            <a:normAutofit/>
          </a:bodyPr>
          <a:lstStyle/>
          <a:p>
            <a:pPr marL="306000" indent="-306000" fontAlgn="auto">
              <a:buFont typeface="Wingdings" panose="05000000000000000000" pitchFamily="2" charset="2"/>
              <a:buChar char="§"/>
              <a:defRPr/>
            </a:pPr>
            <a:r>
              <a:rPr lang="en-US" sz="1700" dirty="0"/>
              <a:t>Demographic patterns: younger respondents indicate less confidence than older respondents</a:t>
            </a:r>
          </a:p>
          <a:p>
            <a:pPr marL="285750" indent="-285750" fontAlgn="auto">
              <a:buFont typeface="Wingdings" panose="05000000000000000000" pitchFamily="2" charset="2"/>
              <a:buChar char="§"/>
              <a:defRPr/>
            </a:pPr>
            <a:r>
              <a:rPr lang="en-US" sz="1700" dirty="0"/>
              <a:t>Overall lower confidence in protection than in investigation</a:t>
            </a:r>
          </a:p>
          <a:p>
            <a:pPr marL="285750" indent="-285750" fontAlgn="auto">
              <a:buFont typeface="Wingdings" panose="05000000000000000000" pitchFamily="2" charset="2"/>
              <a:buChar char="§"/>
              <a:defRPr/>
            </a:pPr>
            <a:r>
              <a:rPr lang="en-US" sz="1700" dirty="0"/>
              <a:t>Only around half have confidence in protective outcomes</a:t>
            </a:r>
          </a:p>
          <a:p>
            <a:pPr marL="0" indent="0" fontAlgn="auto">
              <a:buFont typeface="Wingdings 2" charset="2"/>
              <a:buNone/>
              <a:defRPr/>
            </a:pPr>
            <a:endParaRPr lang="en-US" sz="1700" dirty="0"/>
          </a:p>
          <a:p>
            <a:pPr marL="0" indent="0" fontAlgn="auto">
              <a:buFont typeface="Wingdings 2" charset="2"/>
              <a:buNone/>
              <a:defRPr/>
            </a:pPr>
            <a:r>
              <a:rPr lang="en-US" sz="1700" b="1" dirty="0"/>
              <a:t>Gap Identified</a:t>
            </a:r>
            <a:r>
              <a:rPr lang="en-US" sz="1700" dirty="0"/>
              <a:t>: Lower confidence in protection than investigation suggests concerns about follow-through</a:t>
            </a:r>
          </a:p>
          <a:p>
            <a:pPr marL="0" indent="0" fontAlgn="auto">
              <a:buFont typeface="Wingdings 2" charset="2"/>
              <a:buNone/>
              <a:defRPr/>
            </a:pPr>
            <a:r>
              <a:rPr lang="en-US" sz="1700" dirty="0"/>
              <a:t>51% confident that social services would keep the victim safe</a:t>
            </a:r>
          </a:p>
          <a:p>
            <a:pPr marL="0" indent="0" fontAlgn="auto">
              <a:buFont typeface="Wingdings 2" charset="2"/>
              <a:buNone/>
              <a:defRPr/>
            </a:pPr>
            <a:r>
              <a:rPr lang="en-US" sz="1700" dirty="0"/>
              <a:t>49% confident that  PSNI would keep the victim  safe</a:t>
            </a:r>
            <a:endParaRPr lang="en-GB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43F41-1891-B664-3F21-45AB5C186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548680"/>
            <a:ext cx="2304256" cy="148334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Key findings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D28BF6C1-1C19-60EF-FD8F-97A9502F09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99792" y="188641"/>
            <a:ext cx="6120680" cy="5328592"/>
          </a:xfrm>
        </p:spPr>
        <p:txBody>
          <a:bodyPr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Recognition varies: Significant demographic variations in identifying abuse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Home-based harm: 48% perceive substantial harm in private homes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Knowledge gap: 41% don't know what to do when witnessing abuse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Collective responsibility: 93% agree safeguarding is "everybody's business"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Autonomy respected: 80% support asking adults before reporting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Retaliation concerns: 78% worry about </a:t>
            </a:r>
            <a:r>
              <a:rPr lang="en-US" altLang="en-US" sz="1800" dirty="0" err="1"/>
              <a:t>victimisation</a:t>
            </a:r>
            <a:endParaRPr lang="en-US" alt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Moderate confidence: ~60% confidence in investigation, ~50% in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Overall assessment: Strong willingness to help but significant knowledge gaps and moderate confidence in systems</a:t>
            </a:r>
            <a:endParaRPr lang="en-GB" alt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40F9B-B4F5-E51B-AEDE-70CACB47F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783" y="404664"/>
            <a:ext cx="1687913" cy="1512169"/>
          </a:xfrm>
          <a:solidFill>
            <a:srgbClr val="FFC000"/>
          </a:solidFill>
        </p:spPr>
        <p:txBody>
          <a:bodyPr tIns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Supporting change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B9D025AE-0235-7A86-B1D5-3B1FDF0F47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7704" y="260649"/>
            <a:ext cx="7088513" cy="5184576"/>
          </a:xfrm>
        </p:spPr>
        <p:txBody>
          <a:bodyPr anchor="ctr">
            <a:normAutofit/>
          </a:bodyPr>
          <a:lstStyle/>
          <a:p>
            <a:pPr marL="0" indent="0"/>
            <a:r>
              <a:rPr lang="en-US" altLang="en-US" sz="2000" dirty="0">
                <a:solidFill>
                  <a:srgbClr val="FF0000"/>
                </a:solidFill>
              </a:rPr>
              <a:t>Public awareness → Recognition of harm → Reporting concerns → Criminal justice intervention → Victim and witness protection</a:t>
            </a:r>
          </a:p>
          <a:p>
            <a:pPr marL="0" indent="0"/>
            <a:r>
              <a:rPr lang="en-US" altLang="en-US" sz="2000" dirty="0"/>
              <a:t>The survey findings provide valuable evidence on where barriers exist within this pathway. </a:t>
            </a:r>
          </a:p>
          <a:p>
            <a:pPr marL="0" indent="0"/>
            <a:r>
              <a:rPr lang="en-US" altLang="en-US" sz="2000" dirty="0"/>
              <a:t>If public are uncertain about:</a:t>
            </a:r>
          </a:p>
          <a:p>
            <a:pPr marL="642938" lvl="1" indent="-342900">
              <a:spcBef>
                <a:spcPts val="540"/>
              </a:spcBef>
              <a:buFont typeface="Arial" panose="020B0604020202020204" pitchFamily="34" charset="0"/>
              <a:buChar char="•"/>
            </a:pPr>
            <a:r>
              <a:rPr lang="en-US" altLang="en-US" sz="2000" dirty="0"/>
              <a:t>what constitutes abuse or exploitation;</a:t>
            </a:r>
          </a:p>
          <a:p>
            <a:pPr marL="642938" lvl="1" indent="-342900">
              <a:spcBef>
                <a:spcPts val="540"/>
              </a:spcBef>
              <a:buFont typeface="Arial" panose="020B0604020202020204" pitchFamily="34" charset="0"/>
              <a:buChar char="•"/>
            </a:pPr>
            <a:r>
              <a:rPr lang="en-US" altLang="en-US" sz="2000" dirty="0"/>
              <a:t>indicators that an adult may be at risk;</a:t>
            </a:r>
          </a:p>
          <a:p>
            <a:pPr marL="642938" lvl="1" indent="-342900">
              <a:spcBef>
                <a:spcPts val="540"/>
              </a:spcBef>
              <a:buFont typeface="Arial" panose="020B0604020202020204" pitchFamily="34" charset="0"/>
              <a:buChar char="•"/>
            </a:pPr>
            <a:r>
              <a:rPr lang="en-US" altLang="en-US" sz="2000" dirty="0"/>
              <a:t>when concerns should be reported; </a:t>
            </a:r>
          </a:p>
          <a:p>
            <a:pPr marL="642938" lvl="1" indent="-342900">
              <a:spcBef>
                <a:spcPts val="540"/>
              </a:spcBef>
              <a:buFont typeface="Arial" panose="020B0604020202020204" pitchFamily="34" charset="0"/>
              <a:buChar char="•"/>
            </a:pPr>
            <a:r>
              <a:rPr lang="en-US" altLang="en-US" sz="2000" dirty="0"/>
              <a:t>or which agencies should be contacted</a:t>
            </a:r>
          </a:p>
          <a:p>
            <a:pPr marL="0" indent="0"/>
            <a:r>
              <a:rPr lang="en-US" altLang="en-US" sz="2000" dirty="0"/>
              <a:t>then some crimes may remain hidden and victims never access the protections envisaged by the Bill.</a:t>
            </a:r>
            <a:r>
              <a:rPr lang="en-GB" sz="2000" dirty="0"/>
              <a:t> </a:t>
            </a:r>
          </a:p>
          <a:p>
            <a:pPr marL="0" indent="0"/>
            <a:r>
              <a:rPr lang="en-GB" sz="2000" dirty="0">
                <a:solidFill>
                  <a:srgbClr val="FF0000"/>
                </a:solidFill>
              </a:rPr>
              <a:t>Unimagined harm creates blind spots that leave people vulnerable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7A47B-0FFF-524A-0884-7943B433F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FC421-7538-D3CF-8073-CC466AD59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1" y="620688"/>
            <a:ext cx="1629577" cy="864096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2100">
                <a:solidFill>
                  <a:srgbClr val="FFFFFF"/>
                </a:solidFill>
              </a:rPr>
              <a:t>  </a:t>
            </a:r>
            <a:r>
              <a:rPr lang="en-US" sz="1200">
                <a:solidFill>
                  <a:srgbClr val="FFFFFF"/>
                </a:solidFill>
              </a:rPr>
              <a:t>Recommendations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F7E1D2F7-C888-9B62-2DF0-F13EEFD826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63688" y="404664"/>
            <a:ext cx="7380312" cy="5040560"/>
          </a:xfrm>
        </p:spPr>
        <p:txBody>
          <a:bodyPr anchor="ctr">
            <a:normAutofit fontScale="77500" lnSpcReduction="20000"/>
          </a:bodyPr>
          <a:lstStyle/>
          <a:p>
            <a:pPr marL="0" indent="0"/>
            <a:r>
              <a:rPr lang="en-US" altLang="en-US" sz="2600" b="1" dirty="0"/>
              <a:t>Targeted Public Education Campaigns: </a:t>
            </a:r>
            <a:r>
              <a:rPr lang="en-US" altLang="en-US" sz="2600" dirty="0"/>
              <a:t>Develop demographic-specific awareness initiatives, particularly focusing on younger adults (18-24), older adults (75+), and male populations who showed lower recognition of certain forms of abuse. Promote understanding of the protections available to victims and witnesses as outlined in the Bill.</a:t>
            </a:r>
          </a:p>
          <a:p>
            <a:pPr marL="0" indent="0"/>
            <a:endParaRPr lang="en-US" altLang="en-US" sz="2600" dirty="0"/>
          </a:p>
          <a:p>
            <a:pPr marL="0" indent="0"/>
            <a:r>
              <a:rPr lang="en-US" altLang="en-US" sz="2600" b="1" dirty="0"/>
              <a:t>Clear Reporting Pathways: victims and witnesses  need to feel confident to report what has happened. </a:t>
            </a:r>
            <a:r>
              <a:rPr lang="en-US" altLang="en-US" sz="2600" dirty="0"/>
              <a:t>Establish and widely </a:t>
            </a:r>
            <a:r>
              <a:rPr lang="en-US" altLang="en-US" sz="2600" dirty="0" err="1"/>
              <a:t>publicise</a:t>
            </a:r>
            <a:r>
              <a:rPr lang="en-US" altLang="en-US" sz="2600" dirty="0"/>
              <a:t> straightforward reporting mechanisms to address the significant proportion of respondents who would want to act but lack knowledge of appropriate steps.</a:t>
            </a:r>
          </a:p>
          <a:p>
            <a:pPr marL="0" indent="0"/>
            <a:endParaRPr lang="en-US" altLang="en-US" sz="2600" dirty="0"/>
          </a:p>
          <a:p>
            <a:pPr marL="0" indent="0"/>
            <a:r>
              <a:rPr lang="en-US" altLang="en-US" sz="2600" b="1" dirty="0"/>
              <a:t>Enhanced Professional Training: </a:t>
            </a:r>
            <a:r>
              <a:rPr lang="en-US" altLang="en-US" sz="2600" dirty="0"/>
              <a:t>Increase confidence in social services and police responses by improving training and public communication about investigation procedures and protective measures.</a:t>
            </a:r>
          </a:p>
          <a:p>
            <a:pPr marL="0" indent="0"/>
            <a:endParaRPr lang="en-U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743464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itle Page">
  <a:themeElements>
    <a:clrScheme name="Title P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Pa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SS_PowerPoint_Template_25-26" id="{F31771DA-CB72-41E3-881F-F6507D861A06}" vid="{C2043806-696D-4543-8AE1-124919174A39}"/>
    </a:ext>
  </a:extLst>
</a:theme>
</file>

<file path=ppt/theme/theme2.xml><?xml version="1.0" encoding="utf-8"?>
<a:theme xmlns:a="http://schemas.openxmlformats.org/drawingml/2006/main" name="Back Page">
  <a:themeElements>
    <a:clrScheme name="Back P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ack Pa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ck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ck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ck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SS_PowerPoint_Template_25-26" id="{F31771DA-CB72-41E3-881F-F6507D861A06}" vid="{BEF4EFF6-D6C4-454A-9AD1-39CF33AE4B2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Metadata/LabelInfo.xml><?xml version="1.0" encoding="utf-8"?>
<clbl:labelList xmlns:clbl="http://schemas.microsoft.com/office/2020/mipLabelMetadata">
  <clbl:label id="{eaab77ea-b4a5-49e3-a1e8-d6dd23a1f286}" enabled="0" method="" siteId="{eaab77ea-b4a5-49e3-a1e8-d6dd23a1f2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KESS_PowerPoint_Template_26</Template>
  <TotalTime>0</TotalTime>
  <Words>1488</Words>
  <Application>Microsoft Office PowerPoint</Application>
  <PresentationFormat>On-screen Show (4:3)</PresentationFormat>
  <Paragraphs>195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Segoe UI</vt:lpstr>
      <vt:lpstr>Wingdings</vt:lpstr>
      <vt:lpstr>Wingdings 2</vt:lpstr>
      <vt:lpstr>Title Page</vt:lpstr>
      <vt:lpstr>Back Page</vt:lpstr>
      <vt:lpstr>  Public Understanding of Adult Safeguarding in Northern Ireland</vt:lpstr>
      <vt:lpstr>Public awareness and attitudes</vt:lpstr>
      <vt:lpstr>PowerPoint Presentation</vt:lpstr>
      <vt:lpstr>Recognition of abuse</vt:lpstr>
      <vt:lpstr>The  six scenarios</vt:lpstr>
      <vt:lpstr>High recognition scenarios</vt:lpstr>
      <vt:lpstr> Low recognition scenarios</vt:lpstr>
      <vt:lpstr>Demographic variations in recognition </vt:lpstr>
      <vt:lpstr>Perceived levels of harm by location (%)</vt:lpstr>
      <vt:lpstr>Demographics of Harm Perception  </vt:lpstr>
      <vt:lpstr>PowerPoint Presentation</vt:lpstr>
      <vt:lpstr>PowerPoint Presentation</vt:lpstr>
      <vt:lpstr>PowerPoint Presentation</vt:lpstr>
      <vt:lpstr>Nuanced understanding of risk</vt:lpstr>
      <vt:lpstr>Confidence in authorities (%)</vt:lpstr>
      <vt:lpstr>Confidence in keeping people safe </vt:lpstr>
      <vt:lpstr>Key findings</vt:lpstr>
      <vt:lpstr>Supporting change</vt:lpstr>
      <vt:lpstr>  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Lorna Montgomery</dc:creator>
  <cp:lastModifiedBy>Casey, Fionnuala</cp:lastModifiedBy>
  <cp:revision>10</cp:revision>
  <dcterms:created xsi:type="dcterms:W3CDTF">2026-09-21T08:55:40Z</dcterms:created>
  <dcterms:modified xsi:type="dcterms:W3CDTF">2026-10-07T13:52:56Z</dcterms:modified>
</cp:coreProperties>
</file>