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17"/>
  </p:notesMasterIdLst>
  <p:handoutMasterIdLst>
    <p:handoutMasterId r:id="rId18"/>
  </p:handoutMasterIdLst>
  <p:sldIdLst>
    <p:sldId id="256" r:id="rId3"/>
    <p:sldId id="2563" r:id="rId4"/>
    <p:sldId id="2571" r:id="rId5"/>
    <p:sldId id="2580" r:id="rId6"/>
    <p:sldId id="257" r:id="rId7"/>
    <p:sldId id="2582" r:id="rId8"/>
    <p:sldId id="2584" r:id="rId9"/>
    <p:sldId id="2581" r:id="rId10"/>
    <p:sldId id="2585" r:id="rId11"/>
    <p:sldId id="2588" r:id="rId12"/>
    <p:sldId id="2583" r:id="rId13"/>
    <p:sldId id="2589" r:id="rId14"/>
    <p:sldId id="2590" r:id="rId15"/>
    <p:sldId id="258" r:id="rId1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751" autoAdjust="0"/>
  </p:normalViewPr>
  <p:slideViewPr>
    <p:cSldViewPr>
      <p:cViewPr varScale="1">
        <p:scale>
          <a:sx n="51" d="100"/>
          <a:sy n="51" d="100"/>
        </p:scale>
        <p:origin x="16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Butler" userId="6df4684f-10dd-4695-b3f4-e60a156555ab" providerId="ADAL" clId="{422E4BE7-4EF4-4352-B74A-F7184A55BE79}"/>
    <pc:docChg chg="modSld">
      <pc:chgData name="Michelle Butler" userId="6df4684f-10dd-4695-b3f4-e60a156555ab" providerId="ADAL" clId="{422E4BE7-4EF4-4352-B74A-F7184A55BE79}" dt="2026-05-06T14:06:58.747" v="3" actId="20577"/>
      <pc:docMkLst>
        <pc:docMk/>
      </pc:docMkLst>
      <pc:sldChg chg="modNotesTx">
        <pc:chgData name="Michelle Butler" userId="6df4684f-10dd-4695-b3f4-e60a156555ab" providerId="ADAL" clId="{422E4BE7-4EF4-4352-B74A-F7184A55BE79}" dt="2026-05-06T14:06:34.701" v="0" actId="20577"/>
        <pc:sldMkLst>
          <pc:docMk/>
          <pc:sldMk cId="173612824" sldId="2571"/>
        </pc:sldMkLst>
      </pc:sldChg>
      <pc:sldChg chg="modNotesTx">
        <pc:chgData name="Michelle Butler" userId="6df4684f-10dd-4695-b3f4-e60a156555ab" providerId="ADAL" clId="{422E4BE7-4EF4-4352-B74A-F7184A55BE79}" dt="2026-05-06T14:06:40.109" v="1" actId="20577"/>
        <pc:sldMkLst>
          <pc:docMk/>
          <pc:sldMk cId="2430391238" sldId="2580"/>
        </pc:sldMkLst>
      </pc:sldChg>
      <pc:sldChg chg="modNotesTx">
        <pc:chgData name="Michelle Butler" userId="6df4684f-10dd-4695-b3f4-e60a156555ab" providerId="ADAL" clId="{422E4BE7-4EF4-4352-B74A-F7184A55BE79}" dt="2026-05-06T14:06:50.689" v="2" actId="20577"/>
        <pc:sldMkLst>
          <pc:docMk/>
          <pc:sldMk cId="2616777849" sldId="2581"/>
        </pc:sldMkLst>
      </pc:sldChg>
      <pc:sldChg chg="modNotesTx">
        <pc:chgData name="Michelle Butler" userId="6df4684f-10dd-4695-b3f4-e60a156555ab" providerId="ADAL" clId="{422E4BE7-4EF4-4352-B74A-F7184A55BE79}" dt="2026-05-06T14:06:58.747" v="3" actId="20577"/>
        <pc:sldMkLst>
          <pc:docMk/>
          <pc:sldMk cId="3460711075" sldId="258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30A96C-444E-48C3-B84B-3C2F09E13A63}" type="doc">
      <dgm:prSet loTypeId="urn:microsoft.com/office/officeart/2005/8/layout/hList7" loCatId="list" qsTypeId="urn:microsoft.com/office/officeart/2005/8/quickstyle/simple1" qsCatId="simple" csTypeId="urn:microsoft.com/office/officeart/2005/8/colors/accent2_2" csCatId="accent2" phldr="1"/>
      <dgm:spPr/>
      <dgm:t>
        <a:bodyPr/>
        <a:lstStyle/>
        <a:p>
          <a:endParaRPr lang="en-GB"/>
        </a:p>
      </dgm:t>
    </dgm:pt>
    <dgm:pt modelId="{AF067041-356C-49E4-85A8-39050EF932EE}">
      <dgm:prSet phldrT="[Text]"/>
      <dgm:spPr/>
      <dgm:t>
        <a:bodyPr/>
        <a:lstStyle/>
        <a:p>
          <a:r>
            <a:rPr lang="en-US" dirty="0">
              <a:latin typeface="Arial" panose="020B0604020202020204" pitchFamily="34" charset="0"/>
              <a:cs typeface="Arial" panose="020B0604020202020204" pitchFamily="34" charset="0"/>
            </a:rPr>
            <a:t>More awareness raising and education in schools and at home.</a:t>
          </a:r>
          <a:endParaRPr lang="en-GB" dirty="0"/>
        </a:p>
      </dgm:t>
    </dgm:pt>
    <dgm:pt modelId="{017B362E-0F41-419B-822F-528F839820A2}" type="parTrans" cxnId="{1FC24B02-F03E-4B57-8087-70D7498BDA6E}">
      <dgm:prSet/>
      <dgm:spPr/>
      <dgm:t>
        <a:bodyPr/>
        <a:lstStyle/>
        <a:p>
          <a:endParaRPr lang="en-GB"/>
        </a:p>
      </dgm:t>
    </dgm:pt>
    <dgm:pt modelId="{773A01A2-C78D-4661-9831-27B1287A7BD9}" type="sibTrans" cxnId="{1FC24B02-F03E-4B57-8087-70D7498BDA6E}">
      <dgm:prSet/>
      <dgm:spPr/>
      <dgm:t>
        <a:bodyPr/>
        <a:lstStyle/>
        <a:p>
          <a:endParaRPr lang="en-GB"/>
        </a:p>
      </dgm:t>
    </dgm:pt>
    <dgm:pt modelId="{EE217C44-F91D-4813-8FE5-D678FA1A30EE}">
      <dgm:prSet phldrT="[Text]"/>
      <dgm:spPr/>
      <dgm:t>
        <a:bodyPr/>
        <a:lstStyle/>
        <a:p>
          <a:r>
            <a:rPr lang="en-US" dirty="0">
              <a:latin typeface="Arial" panose="020B0604020202020204" pitchFamily="34" charset="0"/>
              <a:cs typeface="Arial" panose="020B0604020202020204" pitchFamily="34" charset="0"/>
            </a:rPr>
            <a:t>Need for more research and greater recognition of how social media experiences may affect mental health and wellbeing.</a:t>
          </a:r>
          <a:endParaRPr lang="en-GB" dirty="0"/>
        </a:p>
      </dgm:t>
    </dgm:pt>
    <dgm:pt modelId="{EAA083A3-7306-475C-A6F0-03F587CF887A}" type="parTrans" cxnId="{0066577D-8913-401E-B85A-9E5D8A51F8F7}">
      <dgm:prSet/>
      <dgm:spPr/>
      <dgm:t>
        <a:bodyPr/>
        <a:lstStyle/>
        <a:p>
          <a:endParaRPr lang="en-GB"/>
        </a:p>
      </dgm:t>
    </dgm:pt>
    <dgm:pt modelId="{A6583866-720F-4EA7-ACFF-7C168741E141}" type="sibTrans" cxnId="{0066577D-8913-401E-B85A-9E5D8A51F8F7}">
      <dgm:prSet/>
      <dgm:spPr/>
      <dgm:t>
        <a:bodyPr/>
        <a:lstStyle/>
        <a:p>
          <a:endParaRPr lang="en-GB"/>
        </a:p>
      </dgm:t>
    </dgm:pt>
    <dgm:pt modelId="{0660ED08-5F89-4DFC-94F6-42305AA101AA}">
      <dgm:prSet phldrT="[Text]"/>
      <dgm:spPr/>
      <dgm:t>
        <a:bodyPr/>
        <a:lstStyle/>
        <a:p>
          <a:r>
            <a:rPr lang="en-US" dirty="0">
              <a:latin typeface="Arial" panose="020B0604020202020204" pitchFamily="34" charset="0"/>
              <a:cs typeface="Arial" panose="020B0604020202020204" pitchFamily="34" charset="0"/>
            </a:rPr>
            <a:t>Better reporting mechanisms and stricter sanctions for perpetrators of illegal and/or harmful behaviours on social media.</a:t>
          </a:r>
          <a:endParaRPr lang="en-GB" dirty="0"/>
        </a:p>
      </dgm:t>
    </dgm:pt>
    <dgm:pt modelId="{1E9FC7A1-9EBC-4C72-B592-14679EB61CB8}" type="parTrans" cxnId="{DE8C9110-867F-4568-8CB4-530BFF7BF751}">
      <dgm:prSet/>
      <dgm:spPr/>
      <dgm:t>
        <a:bodyPr/>
        <a:lstStyle/>
        <a:p>
          <a:endParaRPr lang="en-GB"/>
        </a:p>
      </dgm:t>
    </dgm:pt>
    <dgm:pt modelId="{36387C44-4900-4CAE-A2A4-0ED30A7E5CFC}" type="sibTrans" cxnId="{DE8C9110-867F-4568-8CB4-530BFF7BF751}">
      <dgm:prSet/>
      <dgm:spPr/>
      <dgm:t>
        <a:bodyPr/>
        <a:lstStyle/>
        <a:p>
          <a:endParaRPr lang="en-GB"/>
        </a:p>
      </dgm:t>
    </dgm:pt>
    <dgm:pt modelId="{D93A0CE6-8657-41F8-A3D7-592774FEF448}">
      <dgm:prSet phldrT="[Text]" phldr="0"/>
      <dgm:spPr/>
      <dgm:t>
        <a:bodyPr/>
        <a:lstStyle/>
        <a:p>
          <a:r>
            <a:rPr lang="en-US" dirty="0">
              <a:latin typeface="Arial" panose="020B0604020202020204" pitchFamily="34" charset="0"/>
              <a:cs typeface="Arial" panose="020B0604020202020204" pitchFamily="34" charset="0"/>
            </a:rPr>
            <a:t>Implementation, regulation and enforcement of the UK Online Safety Act 2023.</a:t>
          </a:r>
          <a:endParaRPr lang="en-GB" dirty="0"/>
        </a:p>
      </dgm:t>
    </dgm:pt>
    <dgm:pt modelId="{154F6632-081D-45F5-8A1E-F5C55374A4E4}" type="parTrans" cxnId="{77981B4E-5EDB-415A-BDB9-1AA707008D30}">
      <dgm:prSet/>
      <dgm:spPr/>
      <dgm:t>
        <a:bodyPr/>
        <a:lstStyle/>
        <a:p>
          <a:endParaRPr lang="en-GB"/>
        </a:p>
      </dgm:t>
    </dgm:pt>
    <dgm:pt modelId="{9B9408DD-8B49-415A-8AE7-87FB3EC9003A}" type="sibTrans" cxnId="{77981B4E-5EDB-415A-BDB9-1AA707008D30}">
      <dgm:prSet/>
      <dgm:spPr/>
      <dgm:t>
        <a:bodyPr/>
        <a:lstStyle/>
        <a:p>
          <a:endParaRPr lang="en-GB"/>
        </a:p>
      </dgm:t>
    </dgm:pt>
    <dgm:pt modelId="{627E8E9E-D9D3-4D20-B103-03971BF4EA38}">
      <dgm:prSet phldrT="[Text]" phldr="0"/>
      <dgm:spPr/>
      <dgm:t>
        <a:bodyPr/>
        <a:lstStyle/>
        <a:p>
          <a:r>
            <a:rPr lang="en-US" dirty="0">
              <a:latin typeface="Arial" panose="020B0604020202020204" pitchFamily="34" charset="0"/>
              <a:cs typeface="Arial" panose="020B0604020202020204" pitchFamily="34" charset="0"/>
            </a:rPr>
            <a:t>Monitoring of research into adaptive AI-generated algorithms.</a:t>
          </a:r>
          <a:endParaRPr lang="en-GB" dirty="0"/>
        </a:p>
      </dgm:t>
    </dgm:pt>
    <dgm:pt modelId="{582DB6CE-3D1D-497E-A5F9-455EDA8D64E5}" type="parTrans" cxnId="{E536E48D-65CB-4F6B-A86C-75B8355CD6E9}">
      <dgm:prSet/>
      <dgm:spPr/>
      <dgm:t>
        <a:bodyPr/>
        <a:lstStyle/>
        <a:p>
          <a:endParaRPr lang="en-GB"/>
        </a:p>
      </dgm:t>
    </dgm:pt>
    <dgm:pt modelId="{B7E6C40A-B6F6-4BB3-90D9-A445E546FF5F}" type="sibTrans" cxnId="{E536E48D-65CB-4F6B-A86C-75B8355CD6E9}">
      <dgm:prSet/>
      <dgm:spPr/>
      <dgm:t>
        <a:bodyPr/>
        <a:lstStyle/>
        <a:p>
          <a:endParaRPr lang="en-GB"/>
        </a:p>
      </dgm:t>
    </dgm:pt>
    <dgm:pt modelId="{1A2EB346-25DB-4093-9601-2B77431D3EEF}" type="pres">
      <dgm:prSet presAssocID="{4C30A96C-444E-48C3-B84B-3C2F09E13A63}" presName="Name0" presStyleCnt="0">
        <dgm:presLayoutVars>
          <dgm:dir/>
          <dgm:resizeHandles val="exact"/>
        </dgm:presLayoutVars>
      </dgm:prSet>
      <dgm:spPr/>
    </dgm:pt>
    <dgm:pt modelId="{C3440EF1-7778-46DE-9016-8B6AEA7DFC44}" type="pres">
      <dgm:prSet presAssocID="{4C30A96C-444E-48C3-B84B-3C2F09E13A63}" presName="fgShape" presStyleLbl="fgShp" presStyleIdx="0" presStyleCnt="1"/>
      <dgm:spPr/>
    </dgm:pt>
    <dgm:pt modelId="{0C971E99-C56A-4569-B446-EC5F56313CA2}" type="pres">
      <dgm:prSet presAssocID="{4C30A96C-444E-48C3-B84B-3C2F09E13A63}" presName="linComp" presStyleCnt="0"/>
      <dgm:spPr/>
    </dgm:pt>
    <dgm:pt modelId="{27878485-221A-475C-9868-85B04BC32AE4}" type="pres">
      <dgm:prSet presAssocID="{AF067041-356C-49E4-85A8-39050EF932EE}" presName="compNode" presStyleCnt="0"/>
      <dgm:spPr/>
    </dgm:pt>
    <dgm:pt modelId="{C6C7DBC8-B897-43BB-B7B0-2F958B96238E}" type="pres">
      <dgm:prSet presAssocID="{AF067041-356C-49E4-85A8-39050EF932EE}" presName="bkgdShape" presStyleLbl="node1" presStyleIdx="0" presStyleCnt="5" custLinFactNeighborX="-3091"/>
      <dgm:spPr/>
    </dgm:pt>
    <dgm:pt modelId="{082F5E45-4BA7-413A-A6BF-05535051A3F4}" type="pres">
      <dgm:prSet presAssocID="{AF067041-356C-49E4-85A8-39050EF932EE}" presName="nodeTx" presStyleLbl="node1" presStyleIdx="0" presStyleCnt="5">
        <dgm:presLayoutVars>
          <dgm:bulletEnabled val="1"/>
        </dgm:presLayoutVars>
      </dgm:prSet>
      <dgm:spPr/>
    </dgm:pt>
    <dgm:pt modelId="{2D4E7703-28E7-4732-8134-F0EB172A2E85}" type="pres">
      <dgm:prSet presAssocID="{AF067041-356C-49E4-85A8-39050EF932EE}" presName="invisiNode" presStyleLbl="node1" presStyleIdx="0" presStyleCnt="5"/>
      <dgm:spPr/>
    </dgm:pt>
    <dgm:pt modelId="{1BEE455C-6016-48F9-81A1-50339F109C16}" type="pres">
      <dgm:prSet presAssocID="{AF067041-356C-49E4-85A8-39050EF932EE}" presName="imagNode" presStyleLbl="fgImgPlace1" presStyleIdx="0" presStyleCnt="5"/>
      <dgm:spPr>
        <a:blipFill rotWithShape="1">
          <a:blip xmlns:r="http://schemas.openxmlformats.org/officeDocument/2006/relationships" r:embed="rId1"/>
          <a:srcRect/>
          <a:stretch>
            <a:fillRect/>
          </a:stretch>
        </a:blipFill>
      </dgm:spPr>
    </dgm:pt>
    <dgm:pt modelId="{ED8DF293-5C6C-49D4-8887-E5E4D7598811}" type="pres">
      <dgm:prSet presAssocID="{773A01A2-C78D-4661-9831-27B1287A7BD9}" presName="sibTrans" presStyleLbl="sibTrans2D1" presStyleIdx="0" presStyleCnt="0"/>
      <dgm:spPr/>
    </dgm:pt>
    <dgm:pt modelId="{6F65BF06-52A5-477C-93F8-4AF1BD7BA942}" type="pres">
      <dgm:prSet presAssocID="{EE217C44-F91D-4813-8FE5-D678FA1A30EE}" presName="compNode" presStyleCnt="0"/>
      <dgm:spPr/>
    </dgm:pt>
    <dgm:pt modelId="{880F425B-E1B2-4AFC-BE6D-9EDF572D24CE}" type="pres">
      <dgm:prSet presAssocID="{EE217C44-F91D-4813-8FE5-D678FA1A30EE}" presName="bkgdShape" presStyleLbl="node1" presStyleIdx="1" presStyleCnt="5"/>
      <dgm:spPr/>
    </dgm:pt>
    <dgm:pt modelId="{CF174933-1EBD-421D-A118-1C7F3C14AC78}" type="pres">
      <dgm:prSet presAssocID="{EE217C44-F91D-4813-8FE5-D678FA1A30EE}" presName="nodeTx" presStyleLbl="node1" presStyleIdx="1" presStyleCnt="5">
        <dgm:presLayoutVars>
          <dgm:bulletEnabled val="1"/>
        </dgm:presLayoutVars>
      </dgm:prSet>
      <dgm:spPr/>
    </dgm:pt>
    <dgm:pt modelId="{BF977E1C-EA3D-4A38-96E3-F5A55F360C83}" type="pres">
      <dgm:prSet presAssocID="{EE217C44-F91D-4813-8FE5-D678FA1A30EE}" presName="invisiNode" presStyleLbl="node1" presStyleIdx="1" presStyleCnt="5"/>
      <dgm:spPr/>
    </dgm:pt>
    <dgm:pt modelId="{3478EDEC-5CEA-4390-B397-62EED9E6D0A1}" type="pres">
      <dgm:prSet presAssocID="{EE217C44-F91D-4813-8FE5-D678FA1A30EE}" presName="imagNode" presStyleLbl="fgImgPlace1" presStyleIdx="1" presStyleCnt="5"/>
      <dgm:spPr>
        <a:blipFill rotWithShape="1">
          <a:blip xmlns:r="http://schemas.openxmlformats.org/officeDocument/2006/relationships" r:embed="rId2"/>
          <a:srcRect/>
          <a:stretch>
            <a:fillRect/>
          </a:stretch>
        </a:blipFill>
      </dgm:spPr>
    </dgm:pt>
    <dgm:pt modelId="{584D488D-31D3-4B60-B345-551B124A54F3}" type="pres">
      <dgm:prSet presAssocID="{A6583866-720F-4EA7-ACFF-7C168741E141}" presName="sibTrans" presStyleLbl="sibTrans2D1" presStyleIdx="0" presStyleCnt="0"/>
      <dgm:spPr/>
    </dgm:pt>
    <dgm:pt modelId="{19B6AAF6-159F-4AD6-B242-AF58009B854A}" type="pres">
      <dgm:prSet presAssocID="{0660ED08-5F89-4DFC-94F6-42305AA101AA}" presName="compNode" presStyleCnt="0"/>
      <dgm:spPr/>
    </dgm:pt>
    <dgm:pt modelId="{D4D74C27-FAB9-485D-AF05-417D30A7405A}" type="pres">
      <dgm:prSet presAssocID="{0660ED08-5F89-4DFC-94F6-42305AA101AA}" presName="bkgdShape" presStyleLbl="node1" presStyleIdx="2" presStyleCnt="5"/>
      <dgm:spPr/>
    </dgm:pt>
    <dgm:pt modelId="{818DCA2F-06D7-4A55-831F-28F2D1A57BCD}" type="pres">
      <dgm:prSet presAssocID="{0660ED08-5F89-4DFC-94F6-42305AA101AA}" presName="nodeTx" presStyleLbl="node1" presStyleIdx="2" presStyleCnt="5">
        <dgm:presLayoutVars>
          <dgm:bulletEnabled val="1"/>
        </dgm:presLayoutVars>
      </dgm:prSet>
      <dgm:spPr/>
    </dgm:pt>
    <dgm:pt modelId="{AC24996D-527A-4343-89AE-0A4947807993}" type="pres">
      <dgm:prSet presAssocID="{0660ED08-5F89-4DFC-94F6-42305AA101AA}" presName="invisiNode" presStyleLbl="node1" presStyleIdx="2" presStyleCnt="5"/>
      <dgm:spPr/>
    </dgm:pt>
    <dgm:pt modelId="{3D3CCE3F-857D-46B6-BB18-EE1FEDB129FB}" type="pres">
      <dgm:prSet presAssocID="{0660ED08-5F89-4DFC-94F6-42305AA101AA}" presName="imagNode" presStyleLbl="fgImgPlace1" presStyleIdx="2" presStyleCnt="5"/>
      <dgm:spPr>
        <a:blipFill rotWithShape="1">
          <a:blip xmlns:r="http://schemas.openxmlformats.org/officeDocument/2006/relationships" r:embed="rId3"/>
          <a:srcRect/>
          <a:stretch>
            <a:fillRect/>
          </a:stretch>
        </a:blipFill>
      </dgm:spPr>
    </dgm:pt>
    <dgm:pt modelId="{6DB0E893-2513-4A9A-9A05-BCB548197DFC}" type="pres">
      <dgm:prSet presAssocID="{36387C44-4900-4CAE-A2A4-0ED30A7E5CFC}" presName="sibTrans" presStyleLbl="sibTrans2D1" presStyleIdx="0" presStyleCnt="0"/>
      <dgm:spPr/>
    </dgm:pt>
    <dgm:pt modelId="{0CCE70A5-02AF-41CA-AD16-C905C545D638}" type="pres">
      <dgm:prSet presAssocID="{D93A0CE6-8657-41F8-A3D7-592774FEF448}" presName="compNode" presStyleCnt="0"/>
      <dgm:spPr/>
    </dgm:pt>
    <dgm:pt modelId="{8C7DC98D-8C58-42E0-B489-17AA2C68D0CB}" type="pres">
      <dgm:prSet presAssocID="{D93A0CE6-8657-41F8-A3D7-592774FEF448}" presName="bkgdShape" presStyleLbl="node1" presStyleIdx="3" presStyleCnt="5"/>
      <dgm:spPr/>
    </dgm:pt>
    <dgm:pt modelId="{41FD289A-7AFC-47D4-AE16-D92897708C76}" type="pres">
      <dgm:prSet presAssocID="{D93A0CE6-8657-41F8-A3D7-592774FEF448}" presName="nodeTx" presStyleLbl="node1" presStyleIdx="3" presStyleCnt="5">
        <dgm:presLayoutVars>
          <dgm:bulletEnabled val="1"/>
        </dgm:presLayoutVars>
      </dgm:prSet>
      <dgm:spPr/>
    </dgm:pt>
    <dgm:pt modelId="{063E04BE-5F0C-41B2-A871-07BCA30A981B}" type="pres">
      <dgm:prSet presAssocID="{D93A0CE6-8657-41F8-A3D7-592774FEF448}" presName="invisiNode" presStyleLbl="node1" presStyleIdx="3" presStyleCnt="5"/>
      <dgm:spPr/>
    </dgm:pt>
    <dgm:pt modelId="{952E7E18-9F1D-4DC6-92AA-030F17F6C107}" type="pres">
      <dgm:prSet presAssocID="{D93A0CE6-8657-41F8-A3D7-592774FEF448}" presName="imagNode" presStyleLbl="fgImgPlace1" presStyleIdx="3" presStyleCnt="5"/>
      <dgm:spPr>
        <a:blipFill rotWithShape="1">
          <a:blip xmlns:r="http://schemas.openxmlformats.org/officeDocument/2006/relationships" r:embed="rId4"/>
          <a:srcRect/>
          <a:stretch>
            <a:fillRect/>
          </a:stretch>
        </a:blipFill>
      </dgm:spPr>
    </dgm:pt>
    <dgm:pt modelId="{C5AB7F61-13EA-4DA8-A8C8-000ED7E26461}" type="pres">
      <dgm:prSet presAssocID="{9B9408DD-8B49-415A-8AE7-87FB3EC9003A}" presName="sibTrans" presStyleLbl="sibTrans2D1" presStyleIdx="0" presStyleCnt="0"/>
      <dgm:spPr/>
    </dgm:pt>
    <dgm:pt modelId="{95F5A323-59F1-44C9-A80B-A1523B7467A9}" type="pres">
      <dgm:prSet presAssocID="{627E8E9E-D9D3-4D20-B103-03971BF4EA38}" presName="compNode" presStyleCnt="0"/>
      <dgm:spPr/>
    </dgm:pt>
    <dgm:pt modelId="{2F9A9651-6FD3-4E06-B129-B58D2FF0B526}" type="pres">
      <dgm:prSet presAssocID="{627E8E9E-D9D3-4D20-B103-03971BF4EA38}" presName="bkgdShape" presStyleLbl="node1" presStyleIdx="4" presStyleCnt="5"/>
      <dgm:spPr/>
    </dgm:pt>
    <dgm:pt modelId="{A7E45ECD-1868-41BD-B6D7-65A6CA1ABB4A}" type="pres">
      <dgm:prSet presAssocID="{627E8E9E-D9D3-4D20-B103-03971BF4EA38}" presName="nodeTx" presStyleLbl="node1" presStyleIdx="4" presStyleCnt="5">
        <dgm:presLayoutVars>
          <dgm:bulletEnabled val="1"/>
        </dgm:presLayoutVars>
      </dgm:prSet>
      <dgm:spPr/>
    </dgm:pt>
    <dgm:pt modelId="{9D919C0D-3F65-4BD9-8AE3-6E41A85164E1}" type="pres">
      <dgm:prSet presAssocID="{627E8E9E-D9D3-4D20-B103-03971BF4EA38}" presName="invisiNode" presStyleLbl="node1" presStyleIdx="4" presStyleCnt="5"/>
      <dgm:spPr/>
    </dgm:pt>
    <dgm:pt modelId="{52D5D291-FE1C-4515-876F-A86E211F7E1E}" type="pres">
      <dgm:prSet presAssocID="{627E8E9E-D9D3-4D20-B103-03971BF4EA38}" presName="imagNode" presStyleLbl="fgImgPlace1" presStyleIdx="4" presStyleCnt="5"/>
      <dgm:spPr>
        <a:blipFill rotWithShape="1">
          <a:blip xmlns:r="http://schemas.openxmlformats.org/officeDocument/2006/relationships" r:embed="rId5"/>
          <a:srcRect/>
          <a:stretch>
            <a:fillRect l="-10000" r="-10000"/>
          </a:stretch>
        </a:blipFill>
      </dgm:spPr>
    </dgm:pt>
  </dgm:ptLst>
  <dgm:cxnLst>
    <dgm:cxn modelId="{1FC24B02-F03E-4B57-8087-70D7498BDA6E}" srcId="{4C30A96C-444E-48C3-B84B-3C2F09E13A63}" destId="{AF067041-356C-49E4-85A8-39050EF932EE}" srcOrd="0" destOrd="0" parTransId="{017B362E-0F41-419B-822F-528F839820A2}" sibTransId="{773A01A2-C78D-4661-9831-27B1287A7BD9}"/>
    <dgm:cxn modelId="{DE8C9110-867F-4568-8CB4-530BFF7BF751}" srcId="{4C30A96C-444E-48C3-B84B-3C2F09E13A63}" destId="{0660ED08-5F89-4DFC-94F6-42305AA101AA}" srcOrd="2" destOrd="0" parTransId="{1E9FC7A1-9EBC-4C72-B592-14679EB61CB8}" sibTransId="{36387C44-4900-4CAE-A2A4-0ED30A7E5CFC}"/>
    <dgm:cxn modelId="{4F15451D-9E07-4258-8D97-1F1C955C1F4F}" type="presOf" srcId="{627E8E9E-D9D3-4D20-B103-03971BF4EA38}" destId="{2F9A9651-6FD3-4E06-B129-B58D2FF0B526}" srcOrd="0" destOrd="0" presId="urn:microsoft.com/office/officeart/2005/8/layout/hList7"/>
    <dgm:cxn modelId="{9484A633-C2D3-4594-8A3B-DF59B420F46A}" type="presOf" srcId="{773A01A2-C78D-4661-9831-27B1287A7BD9}" destId="{ED8DF293-5C6C-49D4-8887-E5E4D7598811}" srcOrd="0" destOrd="0" presId="urn:microsoft.com/office/officeart/2005/8/layout/hList7"/>
    <dgm:cxn modelId="{4801B05F-A834-46FE-AE77-6C3CB14B4B92}" type="presOf" srcId="{AF067041-356C-49E4-85A8-39050EF932EE}" destId="{C6C7DBC8-B897-43BB-B7B0-2F958B96238E}" srcOrd="0" destOrd="0" presId="urn:microsoft.com/office/officeart/2005/8/layout/hList7"/>
    <dgm:cxn modelId="{1548E162-6A2E-4E72-8CFC-5CD663D2158C}" type="presOf" srcId="{D93A0CE6-8657-41F8-A3D7-592774FEF448}" destId="{41FD289A-7AFC-47D4-AE16-D92897708C76}" srcOrd="1" destOrd="0" presId="urn:microsoft.com/office/officeart/2005/8/layout/hList7"/>
    <dgm:cxn modelId="{28F71A68-2590-4A6B-B7E4-6E4F18787C5A}" type="presOf" srcId="{A6583866-720F-4EA7-ACFF-7C168741E141}" destId="{584D488D-31D3-4B60-B345-551B124A54F3}" srcOrd="0" destOrd="0" presId="urn:microsoft.com/office/officeart/2005/8/layout/hList7"/>
    <dgm:cxn modelId="{F34F956C-1CAE-469F-A3B4-CA794CE28B96}" type="presOf" srcId="{9B9408DD-8B49-415A-8AE7-87FB3EC9003A}" destId="{C5AB7F61-13EA-4DA8-A8C8-000ED7E26461}" srcOrd="0" destOrd="0" presId="urn:microsoft.com/office/officeart/2005/8/layout/hList7"/>
    <dgm:cxn modelId="{77981B4E-5EDB-415A-BDB9-1AA707008D30}" srcId="{4C30A96C-444E-48C3-B84B-3C2F09E13A63}" destId="{D93A0CE6-8657-41F8-A3D7-592774FEF448}" srcOrd="3" destOrd="0" parTransId="{154F6632-081D-45F5-8A1E-F5C55374A4E4}" sibTransId="{9B9408DD-8B49-415A-8AE7-87FB3EC9003A}"/>
    <dgm:cxn modelId="{AB192A7B-83E9-4C7C-A67A-541A689E99C3}" type="presOf" srcId="{4C30A96C-444E-48C3-B84B-3C2F09E13A63}" destId="{1A2EB346-25DB-4093-9601-2B77431D3EEF}" srcOrd="0" destOrd="0" presId="urn:microsoft.com/office/officeart/2005/8/layout/hList7"/>
    <dgm:cxn modelId="{0066577D-8913-401E-B85A-9E5D8A51F8F7}" srcId="{4C30A96C-444E-48C3-B84B-3C2F09E13A63}" destId="{EE217C44-F91D-4813-8FE5-D678FA1A30EE}" srcOrd="1" destOrd="0" parTransId="{EAA083A3-7306-475C-A6F0-03F587CF887A}" sibTransId="{A6583866-720F-4EA7-ACFF-7C168741E141}"/>
    <dgm:cxn modelId="{296A6C7F-A172-4AC1-AF64-D9A8C2949741}" type="presOf" srcId="{627E8E9E-D9D3-4D20-B103-03971BF4EA38}" destId="{A7E45ECD-1868-41BD-B6D7-65A6CA1ABB4A}" srcOrd="1" destOrd="0" presId="urn:microsoft.com/office/officeart/2005/8/layout/hList7"/>
    <dgm:cxn modelId="{E536E48D-65CB-4F6B-A86C-75B8355CD6E9}" srcId="{4C30A96C-444E-48C3-B84B-3C2F09E13A63}" destId="{627E8E9E-D9D3-4D20-B103-03971BF4EA38}" srcOrd="4" destOrd="0" parTransId="{582DB6CE-3D1D-497E-A5F9-455EDA8D64E5}" sibTransId="{B7E6C40A-B6F6-4BB3-90D9-A445E546FF5F}"/>
    <dgm:cxn modelId="{9886CF95-7CF0-4FD4-A135-3DA8421049C1}" type="presOf" srcId="{0660ED08-5F89-4DFC-94F6-42305AA101AA}" destId="{818DCA2F-06D7-4A55-831F-28F2D1A57BCD}" srcOrd="1" destOrd="0" presId="urn:microsoft.com/office/officeart/2005/8/layout/hList7"/>
    <dgm:cxn modelId="{1ED43BA7-5622-40B7-AA20-01FE8EE4531C}" type="presOf" srcId="{0660ED08-5F89-4DFC-94F6-42305AA101AA}" destId="{D4D74C27-FAB9-485D-AF05-417D30A7405A}" srcOrd="0" destOrd="0" presId="urn:microsoft.com/office/officeart/2005/8/layout/hList7"/>
    <dgm:cxn modelId="{8C05DCB4-F179-4FE7-B2E3-5F029EA6558F}" type="presOf" srcId="{AF067041-356C-49E4-85A8-39050EF932EE}" destId="{082F5E45-4BA7-413A-A6BF-05535051A3F4}" srcOrd="1" destOrd="0" presId="urn:microsoft.com/office/officeart/2005/8/layout/hList7"/>
    <dgm:cxn modelId="{9AE0B5BC-464A-48F2-ADA1-32980C8520A2}" type="presOf" srcId="{EE217C44-F91D-4813-8FE5-D678FA1A30EE}" destId="{CF174933-1EBD-421D-A118-1C7F3C14AC78}" srcOrd="1" destOrd="0" presId="urn:microsoft.com/office/officeart/2005/8/layout/hList7"/>
    <dgm:cxn modelId="{D749BFD6-AAFD-4FFE-8564-5E7CB02DF490}" type="presOf" srcId="{36387C44-4900-4CAE-A2A4-0ED30A7E5CFC}" destId="{6DB0E893-2513-4A9A-9A05-BCB548197DFC}" srcOrd="0" destOrd="0" presId="urn:microsoft.com/office/officeart/2005/8/layout/hList7"/>
    <dgm:cxn modelId="{D94AC5DC-1830-46CF-9F10-4BD26B7477BA}" type="presOf" srcId="{D93A0CE6-8657-41F8-A3D7-592774FEF448}" destId="{8C7DC98D-8C58-42E0-B489-17AA2C68D0CB}" srcOrd="0" destOrd="0" presId="urn:microsoft.com/office/officeart/2005/8/layout/hList7"/>
    <dgm:cxn modelId="{F1BE82EE-C1F7-4377-8AD3-FDE605D8039E}" type="presOf" srcId="{EE217C44-F91D-4813-8FE5-D678FA1A30EE}" destId="{880F425B-E1B2-4AFC-BE6D-9EDF572D24CE}" srcOrd="0" destOrd="0" presId="urn:microsoft.com/office/officeart/2005/8/layout/hList7"/>
    <dgm:cxn modelId="{0406A9B2-92DF-49A1-85FF-F09101449344}" type="presParOf" srcId="{1A2EB346-25DB-4093-9601-2B77431D3EEF}" destId="{C3440EF1-7778-46DE-9016-8B6AEA7DFC44}" srcOrd="0" destOrd="0" presId="urn:microsoft.com/office/officeart/2005/8/layout/hList7"/>
    <dgm:cxn modelId="{6DFB5CC5-03CB-4A02-8F27-4263670AC265}" type="presParOf" srcId="{1A2EB346-25DB-4093-9601-2B77431D3EEF}" destId="{0C971E99-C56A-4569-B446-EC5F56313CA2}" srcOrd="1" destOrd="0" presId="urn:microsoft.com/office/officeart/2005/8/layout/hList7"/>
    <dgm:cxn modelId="{E1DEEF9B-5AFB-4852-AAAD-B251DB04EF53}" type="presParOf" srcId="{0C971E99-C56A-4569-B446-EC5F56313CA2}" destId="{27878485-221A-475C-9868-85B04BC32AE4}" srcOrd="0" destOrd="0" presId="urn:microsoft.com/office/officeart/2005/8/layout/hList7"/>
    <dgm:cxn modelId="{4B6117CA-2E81-4738-902A-3A4A51AF49F9}" type="presParOf" srcId="{27878485-221A-475C-9868-85B04BC32AE4}" destId="{C6C7DBC8-B897-43BB-B7B0-2F958B96238E}" srcOrd="0" destOrd="0" presId="urn:microsoft.com/office/officeart/2005/8/layout/hList7"/>
    <dgm:cxn modelId="{C0C37434-0747-4FF9-8279-F3A71654EDD3}" type="presParOf" srcId="{27878485-221A-475C-9868-85B04BC32AE4}" destId="{082F5E45-4BA7-413A-A6BF-05535051A3F4}" srcOrd="1" destOrd="0" presId="urn:microsoft.com/office/officeart/2005/8/layout/hList7"/>
    <dgm:cxn modelId="{B658B010-8DD3-4B7C-92EE-86BAF18AE39E}" type="presParOf" srcId="{27878485-221A-475C-9868-85B04BC32AE4}" destId="{2D4E7703-28E7-4732-8134-F0EB172A2E85}" srcOrd="2" destOrd="0" presId="urn:microsoft.com/office/officeart/2005/8/layout/hList7"/>
    <dgm:cxn modelId="{25314282-CA1D-494B-89E8-4A54AD142411}" type="presParOf" srcId="{27878485-221A-475C-9868-85B04BC32AE4}" destId="{1BEE455C-6016-48F9-81A1-50339F109C16}" srcOrd="3" destOrd="0" presId="urn:microsoft.com/office/officeart/2005/8/layout/hList7"/>
    <dgm:cxn modelId="{B91DFBB9-69D6-4BA8-9FA4-75CC33439B47}" type="presParOf" srcId="{0C971E99-C56A-4569-B446-EC5F56313CA2}" destId="{ED8DF293-5C6C-49D4-8887-E5E4D7598811}" srcOrd="1" destOrd="0" presId="urn:microsoft.com/office/officeart/2005/8/layout/hList7"/>
    <dgm:cxn modelId="{3DD29ACA-FD47-40DC-9923-99F213C4924F}" type="presParOf" srcId="{0C971E99-C56A-4569-B446-EC5F56313CA2}" destId="{6F65BF06-52A5-477C-93F8-4AF1BD7BA942}" srcOrd="2" destOrd="0" presId="urn:microsoft.com/office/officeart/2005/8/layout/hList7"/>
    <dgm:cxn modelId="{E4D8EDF1-357C-4616-889D-F6427B60C76D}" type="presParOf" srcId="{6F65BF06-52A5-477C-93F8-4AF1BD7BA942}" destId="{880F425B-E1B2-4AFC-BE6D-9EDF572D24CE}" srcOrd="0" destOrd="0" presId="urn:microsoft.com/office/officeart/2005/8/layout/hList7"/>
    <dgm:cxn modelId="{327FB1A3-7FA2-4D79-AB64-F94398AE8427}" type="presParOf" srcId="{6F65BF06-52A5-477C-93F8-4AF1BD7BA942}" destId="{CF174933-1EBD-421D-A118-1C7F3C14AC78}" srcOrd="1" destOrd="0" presId="urn:microsoft.com/office/officeart/2005/8/layout/hList7"/>
    <dgm:cxn modelId="{3334F7EC-833B-436F-A002-435084BDE26E}" type="presParOf" srcId="{6F65BF06-52A5-477C-93F8-4AF1BD7BA942}" destId="{BF977E1C-EA3D-4A38-96E3-F5A55F360C83}" srcOrd="2" destOrd="0" presId="urn:microsoft.com/office/officeart/2005/8/layout/hList7"/>
    <dgm:cxn modelId="{D71238F5-5E2D-4BA5-8C62-F3EDAF557419}" type="presParOf" srcId="{6F65BF06-52A5-477C-93F8-4AF1BD7BA942}" destId="{3478EDEC-5CEA-4390-B397-62EED9E6D0A1}" srcOrd="3" destOrd="0" presId="urn:microsoft.com/office/officeart/2005/8/layout/hList7"/>
    <dgm:cxn modelId="{46C1D3A5-3955-44CE-8DF7-83F4877CDCA5}" type="presParOf" srcId="{0C971E99-C56A-4569-B446-EC5F56313CA2}" destId="{584D488D-31D3-4B60-B345-551B124A54F3}" srcOrd="3" destOrd="0" presId="urn:microsoft.com/office/officeart/2005/8/layout/hList7"/>
    <dgm:cxn modelId="{DAA012F7-E8CA-4347-AF8F-85DAADA82D81}" type="presParOf" srcId="{0C971E99-C56A-4569-B446-EC5F56313CA2}" destId="{19B6AAF6-159F-4AD6-B242-AF58009B854A}" srcOrd="4" destOrd="0" presId="urn:microsoft.com/office/officeart/2005/8/layout/hList7"/>
    <dgm:cxn modelId="{F5A986BC-FABB-41ED-8027-CF7DF8E27E6D}" type="presParOf" srcId="{19B6AAF6-159F-4AD6-B242-AF58009B854A}" destId="{D4D74C27-FAB9-485D-AF05-417D30A7405A}" srcOrd="0" destOrd="0" presId="urn:microsoft.com/office/officeart/2005/8/layout/hList7"/>
    <dgm:cxn modelId="{9AD924F5-3332-496D-8D77-FB6B7CC9F018}" type="presParOf" srcId="{19B6AAF6-159F-4AD6-B242-AF58009B854A}" destId="{818DCA2F-06D7-4A55-831F-28F2D1A57BCD}" srcOrd="1" destOrd="0" presId="urn:microsoft.com/office/officeart/2005/8/layout/hList7"/>
    <dgm:cxn modelId="{3F740709-91DA-4224-99E0-2DF4390A6468}" type="presParOf" srcId="{19B6AAF6-159F-4AD6-B242-AF58009B854A}" destId="{AC24996D-527A-4343-89AE-0A4947807993}" srcOrd="2" destOrd="0" presId="urn:microsoft.com/office/officeart/2005/8/layout/hList7"/>
    <dgm:cxn modelId="{AF1115B9-66E7-40AD-A4F4-0540514EF3EF}" type="presParOf" srcId="{19B6AAF6-159F-4AD6-B242-AF58009B854A}" destId="{3D3CCE3F-857D-46B6-BB18-EE1FEDB129FB}" srcOrd="3" destOrd="0" presId="urn:microsoft.com/office/officeart/2005/8/layout/hList7"/>
    <dgm:cxn modelId="{1B9A0F2E-1B8E-4A60-B273-680AD2C139F5}" type="presParOf" srcId="{0C971E99-C56A-4569-B446-EC5F56313CA2}" destId="{6DB0E893-2513-4A9A-9A05-BCB548197DFC}" srcOrd="5" destOrd="0" presId="urn:microsoft.com/office/officeart/2005/8/layout/hList7"/>
    <dgm:cxn modelId="{122F01C9-8827-4A0E-B94B-2D96913DD892}" type="presParOf" srcId="{0C971E99-C56A-4569-B446-EC5F56313CA2}" destId="{0CCE70A5-02AF-41CA-AD16-C905C545D638}" srcOrd="6" destOrd="0" presId="urn:microsoft.com/office/officeart/2005/8/layout/hList7"/>
    <dgm:cxn modelId="{870C510C-F7F7-49FD-A97B-07FDF3394B3B}" type="presParOf" srcId="{0CCE70A5-02AF-41CA-AD16-C905C545D638}" destId="{8C7DC98D-8C58-42E0-B489-17AA2C68D0CB}" srcOrd="0" destOrd="0" presId="urn:microsoft.com/office/officeart/2005/8/layout/hList7"/>
    <dgm:cxn modelId="{0AAF9D32-BE92-4F2F-9D64-23BBE070B63D}" type="presParOf" srcId="{0CCE70A5-02AF-41CA-AD16-C905C545D638}" destId="{41FD289A-7AFC-47D4-AE16-D92897708C76}" srcOrd="1" destOrd="0" presId="urn:microsoft.com/office/officeart/2005/8/layout/hList7"/>
    <dgm:cxn modelId="{4F69D30F-C882-4DF2-8A32-D1D7BE959EE2}" type="presParOf" srcId="{0CCE70A5-02AF-41CA-AD16-C905C545D638}" destId="{063E04BE-5F0C-41B2-A871-07BCA30A981B}" srcOrd="2" destOrd="0" presId="urn:microsoft.com/office/officeart/2005/8/layout/hList7"/>
    <dgm:cxn modelId="{9830E6C2-BF47-44CB-B2B0-E9AA84110077}" type="presParOf" srcId="{0CCE70A5-02AF-41CA-AD16-C905C545D638}" destId="{952E7E18-9F1D-4DC6-92AA-030F17F6C107}" srcOrd="3" destOrd="0" presId="urn:microsoft.com/office/officeart/2005/8/layout/hList7"/>
    <dgm:cxn modelId="{2C963461-2012-4EBA-A7C4-65B18E53E7D7}" type="presParOf" srcId="{0C971E99-C56A-4569-B446-EC5F56313CA2}" destId="{C5AB7F61-13EA-4DA8-A8C8-000ED7E26461}" srcOrd="7" destOrd="0" presId="urn:microsoft.com/office/officeart/2005/8/layout/hList7"/>
    <dgm:cxn modelId="{45A4DB8B-BA40-404B-8446-1C11F286DDE1}" type="presParOf" srcId="{0C971E99-C56A-4569-B446-EC5F56313CA2}" destId="{95F5A323-59F1-44C9-A80B-A1523B7467A9}" srcOrd="8" destOrd="0" presId="urn:microsoft.com/office/officeart/2005/8/layout/hList7"/>
    <dgm:cxn modelId="{340CFF2C-6B64-4114-B3B1-6C4695B230EC}" type="presParOf" srcId="{95F5A323-59F1-44C9-A80B-A1523B7467A9}" destId="{2F9A9651-6FD3-4E06-B129-B58D2FF0B526}" srcOrd="0" destOrd="0" presId="urn:microsoft.com/office/officeart/2005/8/layout/hList7"/>
    <dgm:cxn modelId="{E429947B-7C1D-4C4C-B641-EF43AA0298D2}" type="presParOf" srcId="{95F5A323-59F1-44C9-A80B-A1523B7467A9}" destId="{A7E45ECD-1868-41BD-B6D7-65A6CA1ABB4A}" srcOrd="1" destOrd="0" presId="urn:microsoft.com/office/officeart/2005/8/layout/hList7"/>
    <dgm:cxn modelId="{BA9CC18A-DF15-4FE4-9953-C22A45EBE3B9}" type="presParOf" srcId="{95F5A323-59F1-44C9-A80B-A1523B7467A9}" destId="{9D919C0D-3F65-4BD9-8AE3-6E41A85164E1}" srcOrd="2" destOrd="0" presId="urn:microsoft.com/office/officeart/2005/8/layout/hList7"/>
    <dgm:cxn modelId="{A233CF35-C17C-43B7-AD5D-0CE32001F4F1}" type="presParOf" srcId="{95F5A323-59F1-44C9-A80B-A1523B7467A9}" destId="{52D5D291-FE1C-4515-876F-A86E211F7E1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7DBC8-B897-43BB-B7B0-2F958B96238E}">
      <dsp:nvSpPr>
        <dsp:cNvPr id="0" name=""/>
        <dsp:cNvSpPr/>
      </dsp:nvSpPr>
      <dsp:spPr>
        <a:xfrm>
          <a:off x="0" y="0"/>
          <a:ext cx="1620676" cy="38375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More awareness raising and education in schools and at home.</a:t>
          </a:r>
          <a:endParaRPr lang="en-GB" sz="1200" kern="1200" dirty="0"/>
        </a:p>
      </dsp:txBody>
      <dsp:txXfrm>
        <a:off x="0" y="1535013"/>
        <a:ext cx="1620676" cy="1535013"/>
      </dsp:txXfrm>
    </dsp:sp>
    <dsp:sp modelId="{1BEE455C-6016-48F9-81A1-50339F109C16}">
      <dsp:nvSpPr>
        <dsp:cNvPr id="0" name=""/>
        <dsp:cNvSpPr/>
      </dsp:nvSpPr>
      <dsp:spPr>
        <a:xfrm>
          <a:off x="171388" y="230251"/>
          <a:ext cx="1277898" cy="1277898"/>
        </a:xfrm>
        <a:prstGeom prst="ellipse">
          <a:avLst/>
        </a:prstGeom>
        <a:blipFill rotWithShape="1">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F425B-E1B2-4AFC-BE6D-9EDF572D24CE}">
      <dsp:nvSpPr>
        <dsp:cNvPr id="0" name=""/>
        <dsp:cNvSpPr/>
      </dsp:nvSpPr>
      <dsp:spPr>
        <a:xfrm>
          <a:off x="1669296" y="0"/>
          <a:ext cx="1620676" cy="38375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Need for more research and greater recognition of how social media experiences may affect mental health and wellbeing.</a:t>
          </a:r>
          <a:endParaRPr lang="en-GB" sz="1200" kern="1200" dirty="0"/>
        </a:p>
      </dsp:txBody>
      <dsp:txXfrm>
        <a:off x="1669296" y="1535013"/>
        <a:ext cx="1620676" cy="1535013"/>
      </dsp:txXfrm>
    </dsp:sp>
    <dsp:sp modelId="{3478EDEC-5CEA-4390-B397-62EED9E6D0A1}">
      <dsp:nvSpPr>
        <dsp:cNvPr id="0" name=""/>
        <dsp:cNvSpPr/>
      </dsp:nvSpPr>
      <dsp:spPr>
        <a:xfrm>
          <a:off x="1840685" y="230251"/>
          <a:ext cx="1277898" cy="1277898"/>
        </a:xfrm>
        <a:prstGeom prst="ellipse">
          <a:avLst/>
        </a:prstGeom>
        <a:blipFill rotWithShape="1">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D74C27-FAB9-485D-AF05-417D30A7405A}">
      <dsp:nvSpPr>
        <dsp:cNvPr id="0" name=""/>
        <dsp:cNvSpPr/>
      </dsp:nvSpPr>
      <dsp:spPr>
        <a:xfrm>
          <a:off x="3338593" y="0"/>
          <a:ext cx="1620676" cy="38375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Better reporting mechanisms and stricter sanctions for perpetrators of illegal and/or harmful behaviours on social media.</a:t>
          </a:r>
          <a:endParaRPr lang="en-GB" sz="1200" kern="1200" dirty="0"/>
        </a:p>
      </dsp:txBody>
      <dsp:txXfrm>
        <a:off x="3338593" y="1535013"/>
        <a:ext cx="1620676" cy="1535013"/>
      </dsp:txXfrm>
    </dsp:sp>
    <dsp:sp modelId="{3D3CCE3F-857D-46B6-BB18-EE1FEDB129FB}">
      <dsp:nvSpPr>
        <dsp:cNvPr id="0" name=""/>
        <dsp:cNvSpPr/>
      </dsp:nvSpPr>
      <dsp:spPr>
        <a:xfrm>
          <a:off x="3509982" y="230251"/>
          <a:ext cx="1277898" cy="1277898"/>
        </a:xfrm>
        <a:prstGeom prst="ellipse">
          <a:avLst/>
        </a:prstGeom>
        <a:blipFill rotWithShape="1">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DC98D-8C58-42E0-B489-17AA2C68D0CB}">
      <dsp:nvSpPr>
        <dsp:cNvPr id="0" name=""/>
        <dsp:cNvSpPr/>
      </dsp:nvSpPr>
      <dsp:spPr>
        <a:xfrm>
          <a:off x="5007889" y="0"/>
          <a:ext cx="1620676" cy="38375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Implementation, regulation and enforcement of the UK Online Safety Act 2023.</a:t>
          </a:r>
          <a:endParaRPr lang="en-GB" sz="1200" kern="1200" dirty="0"/>
        </a:p>
      </dsp:txBody>
      <dsp:txXfrm>
        <a:off x="5007889" y="1535013"/>
        <a:ext cx="1620676" cy="1535013"/>
      </dsp:txXfrm>
    </dsp:sp>
    <dsp:sp modelId="{952E7E18-9F1D-4DC6-92AA-030F17F6C107}">
      <dsp:nvSpPr>
        <dsp:cNvPr id="0" name=""/>
        <dsp:cNvSpPr/>
      </dsp:nvSpPr>
      <dsp:spPr>
        <a:xfrm>
          <a:off x="5179278" y="230251"/>
          <a:ext cx="1277898" cy="1277898"/>
        </a:xfrm>
        <a:prstGeom prst="ellipse">
          <a:avLst/>
        </a:prstGeom>
        <a:blipFill rotWithShape="1">
          <a:blip xmlns:r="http://schemas.openxmlformats.org/officeDocument/2006/relationships" r:embed="rId4"/>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9A9651-6FD3-4E06-B129-B58D2FF0B526}">
      <dsp:nvSpPr>
        <dsp:cNvPr id="0" name=""/>
        <dsp:cNvSpPr/>
      </dsp:nvSpPr>
      <dsp:spPr>
        <a:xfrm>
          <a:off x="6677186" y="0"/>
          <a:ext cx="1620676" cy="383753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Monitoring of research into adaptive AI-generated algorithms.</a:t>
          </a:r>
          <a:endParaRPr lang="en-GB" sz="1200" kern="1200" dirty="0"/>
        </a:p>
      </dsp:txBody>
      <dsp:txXfrm>
        <a:off x="6677186" y="1535013"/>
        <a:ext cx="1620676" cy="1535013"/>
      </dsp:txXfrm>
    </dsp:sp>
    <dsp:sp modelId="{52D5D291-FE1C-4515-876F-A86E211F7E1E}">
      <dsp:nvSpPr>
        <dsp:cNvPr id="0" name=""/>
        <dsp:cNvSpPr/>
      </dsp:nvSpPr>
      <dsp:spPr>
        <a:xfrm>
          <a:off x="6848575" y="230251"/>
          <a:ext cx="1277898" cy="1277898"/>
        </a:xfrm>
        <a:prstGeom prst="ellipse">
          <a:avLst/>
        </a:prstGeom>
        <a:blipFill rotWithShape="1">
          <a:blip xmlns:r="http://schemas.openxmlformats.org/officeDocument/2006/relationships" r:embed="rId5"/>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440EF1-7778-46DE-9016-8B6AEA7DFC44}">
      <dsp:nvSpPr>
        <dsp:cNvPr id="0" name=""/>
        <dsp:cNvSpPr/>
      </dsp:nvSpPr>
      <dsp:spPr>
        <a:xfrm>
          <a:off x="331914" y="3070026"/>
          <a:ext cx="7634033" cy="575629"/>
        </a:xfrm>
        <a:prstGeom prst="leftRightArrow">
          <a:avLst/>
        </a:prstGeom>
        <a:solidFill>
          <a:schemeClr val="accent2">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EC1DB1-283C-425F-A621-9B25E60DEC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40051C8B-F87A-47FD-945C-7A55DCA8D7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defRPr>
            </a:lvl1pPr>
          </a:lstStyle>
          <a:p>
            <a:pPr>
              <a:defRPr/>
            </a:pPr>
            <a:fld id="{2D9F84FD-D12D-430F-9AF0-92BC6EB44A40}" type="datetimeFigureOut">
              <a:rPr lang="en-US"/>
              <a:pPr>
                <a:defRPr/>
              </a:pPr>
              <a:t>5/6/2026</a:t>
            </a:fld>
            <a:endParaRPr lang="en-US" dirty="0"/>
          </a:p>
        </p:txBody>
      </p:sp>
      <p:sp>
        <p:nvSpPr>
          <p:cNvPr id="4" name="Footer Placeholder 3">
            <a:extLst>
              <a:ext uri="{FF2B5EF4-FFF2-40B4-BE49-F238E27FC236}">
                <a16:creationId xmlns:a16="http://schemas.microsoft.com/office/drawing/2014/main" id="{D87FEBC4-50BF-41B6-913F-10AFCA81EA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a:extLst>
              <a:ext uri="{FF2B5EF4-FFF2-40B4-BE49-F238E27FC236}">
                <a16:creationId xmlns:a16="http://schemas.microsoft.com/office/drawing/2014/main" id="{126C53B6-3794-4609-90E0-5E64984967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defRPr>
            </a:lvl1pPr>
          </a:lstStyle>
          <a:p>
            <a:pPr>
              <a:defRPr/>
            </a:pPr>
            <a:fld id="{CFB84E94-E76A-43CD-8791-A052532212C1}"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261CE7-C32A-4F1F-AA7C-244176E88B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4B4B303-3C90-4573-B675-F6A0672EF6D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defRPr>
            </a:lvl1pPr>
          </a:lstStyle>
          <a:p>
            <a:pPr>
              <a:defRPr/>
            </a:pPr>
            <a:fld id="{A2EC711F-A14A-4764-8EAD-F14ADD80FE21}" type="datetimeFigureOut">
              <a:rPr lang="en-US"/>
              <a:pPr>
                <a:defRPr/>
              </a:pPr>
              <a:t>5/6/2026</a:t>
            </a:fld>
            <a:endParaRPr lang="en-US" dirty="0"/>
          </a:p>
        </p:txBody>
      </p:sp>
      <p:sp>
        <p:nvSpPr>
          <p:cNvPr id="4" name="Slide Image Placeholder 3">
            <a:extLst>
              <a:ext uri="{FF2B5EF4-FFF2-40B4-BE49-F238E27FC236}">
                <a16:creationId xmlns:a16="http://schemas.microsoft.com/office/drawing/2014/main" id="{06F3BB70-F5BF-4280-902B-97E85D66FB7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0C06C489-4B7E-482B-81D9-3237E5B78DF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ACF0D26-9DCE-4293-8829-7C77E4FAC6B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2D21902F-F904-47C0-B951-CA07B823212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defRPr>
            </a:lvl1pPr>
          </a:lstStyle>
          <a:p>
            <a:pPr>
              <a:defRPr/>
            </a:pPr>
            <a:fld id="{946C1283-D19D-46D9-864A-27EEA71B9A2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dirty="0"/>
          </a:p>
        </p:txBody>
      </p:sp>
    </p:spTree>
    <p:extLst>
      <p:ext uri="{BB962C8B-B14F-4D97-AF65-F5344CB8AC3E}">
        <p14:creationId xmlns:p14="http://schemas.microsoft.com/office/powerpoint/2010/main" val="53898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dirty="0"/>
          </a:p>
        </p:txBody>
      </p:sp>
    </p:spTree>
    <p:extLst>
      <p:ext uri="{BB962C8B-B14F-4D97-AF65-F5344CB8AC3E}">
        <p14:creationId xmlns:p14="http://schemas.microsoft.com/office/powerpoint/2010/main" val="162528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dirty="0"/>
          </a:p>
        </p:txBody>
      </p:sp>
    </p:spTree>
    <p:extLst>
      <p:ext uri="{BB962C8B-B14F-4D97-AF65-F5344CB8AC3E}">
        <p14:creationId xmlns:p14="http://schemas.microsoft.com/office/powerpoint/2010/main" val="202771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dirty="0"/>
          </a:p>
        </p:txBody>
      </p:sp>
    </p:spTree>
    <p:extLst>
      <p:ext uri="{BB962C8B-B14F-4D97-AF65-F5344CB8AC3E}">
        <p14:creationId xmlns:p14="http://schemas.microsoft.com/office/powerpoint/2010/main" val="345524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46C1283-D19D-46D9-864A-27EEA71B9A2E}" type="slidenum">
              <a:rPr lang="en-US" smtClean="0"/>
              <a:pPr>
                <a:defRPr/>
              </a:pPr>
              <a:t>8</a:t>
            </a:fld>
            <a:endParaRPr lang="en-US" dirty="0"/>
          </a:p>
        </p:txBody>
      </p:sp>
    </p:spTree>
    <p:extLst>
      <p:ext uri="{BB962C8B-B14F-4D97-AF65-F5344CB8AC3E}">
        <p14:creationId xmlns:p14="http://schemas.microsoft.com/office/powerpoint/2010/main" val="134109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93433-F339-F754-21C7-DED816E9D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C331F-E30F-8851-4500-2BA152F524BC}"/>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74CBFC2-510C-CEB9-A29C-C6C5514CF535}"/>
              </a:ext>
            </a:extLst>
          </p:cNvPr>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731A63E0-A773-7D6D-C220-6FBC5E9ED49E}"/>
              </a:ext>
            </a:extLst>
          </p:cNvPr>
          <p:cNvSpPr>
            <a:spLocks noGrp="1"/>
          </p:cNvSpPr>
          <p:nvPr>
            <p:ph type="sldNum" sz="quarter" idx="5"/>
          </p:nvPr>
        </p:nvSpPr>
        <p:spPr/>
        <p:txBody>
          <a:bodyPr/>
          <a:lstStyle/>
          <a:p>
            <a:fld id="{BFDD6F49-EBB7-4CCF-97A8-E526BB28BB69}" type="slidenum">
              <a:rPr lang="en-US" smtClean="0"/>
              <a:t>10</a:t>
            </a:fld>
            <a:endParaRPr lang="en-US" dirty="0"/>
          </a:p>
        </p:txBody>
      </p:sp>
    </p:spTree>
    <p:extLst>
      <p:ext uri="{BB962C8B-B14F-4D97-AF65-F5344CB8AC3E}">
        <p14:creationId xmlns:p14="http://schemas.microsoft.com/office/powerpoint/2010/main" val="2045347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BFDD6F49-EBB7-4CCF-97A8-E526BB28BB69}" type="slidenum">
              <a:rPr lang="en-US" smtClean="0"/>
              <a:t>12</a:t>
            </a:fld>
            <a:endParaRPr lang="en-US" dirty="0"/>
          </a:p>
        </p:txBody>
      </p:sp>
    </p:spTree>
    <p:extLst>
      <p:ext uri="{BB962C8B-B14F-4D97-AF65-F5344CB8AC3E}">
        <p14:creationId xmlns:p14="http://schemas.microsoft.com/office/powerpoint/2010/main" val="1593613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auto">
          <a:xfrm>
            <a:off x="4788025" y="1052738"/>
            <a:ext cx="3957637"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n-US" noProof="0"/>
              <a:t>Click to edit Master title style</a:t>
            </a:r>
            <a:endParaRPr lang="en-GB" noProof="0"/>
          </a:p>
        </p:txBody>
      </p:sp>
      <p:sp>
        <p:nvSpPr>
          <p:cNvPr id="5123" name="Rectangle 3"/>
          <p:cNvSpPr>
            <a:spLocks noGrp="1" noChangeArrowheads="1"/>
          </p:cNvSpPr>
          <p:nvPr>
            <p:ph type="subTitle" idx="1"/>
          </p:nvPr>
        </p:nvSpPr>
        <p:spPr>
          <a:xfrm>
            <a:off x="4786437" y="3573016"/>
            <a:ext cx="3959225" cy="1752600"/>
          </a:xfrm>
        </p:spPr>
        <p:txBody>
          <a:bodyPr/>
          <a:lstStyle>
            <a:lvl1pPr marL="0" indent="0" algn="ctr">
              <a:defRPr/>
            </a:lvl1pPr>
          </a:lstStyle>
          <a:p>
            <a:pPr lvl="0"/>
            <a:r>
              <a:rPr lang="en-US" noProof="0"/>
              <a:t>Click to edit Master subtitle style</a:t>
            </a:r>
            <a:endParaRPr lang="en-GB" noProof="0"/>
          </a:p>
        </p:txBody>
      </p:sp>
      <p:pic>
        <p:nvPicPr>
          <p:cNvPr id="3" name="Graphic 2">
            <a:extLst>
              <a:ext uri="{FF2B5EF4-FFF2-40B4-BE49-F238E27FC236}">
                <a16:creationId xmlns:a16="http://schemas.microsoft.com/office/drawing/2014/main" id="{A35A27B8-81D5-406A-8D68-89536C9CE34D}"/>
              </a:ext>
            </a:extLst>
          </p:cNvPr>
          <p:cNvPicPr>
            <a:picLocks noChangeAspect="1"/>
          </p:cNvPicPr>
          <p:nvPr userDrawn="1"/>
        </p:nvPicPr>
        <p:blipFill>
          <a:blip r:embed="rId2">
            <a:extLst>
              <a:ext uri="{28A0092B-C50C-407E-A947-70E740481C1C}">
                <a14:useLocalDpi xmlns:a14="http://schemas.microsoft.com/office/drawing/2010/main" val="0"/>
              </a:ext>
            </a:extLst>
          </a:blip>
          <a:srcRect l="328" r="328"/>
          <a:stretch/>
        </p:blipFill>
        <p:spPr>
          <a:xfrm>
            <a:off x="0" y="0"/>
            <a:ext cx="4644008" cy="6858000"/>
          </a:xfrm>
          <a:prstGeom prst="rect">
            <a:avLst/>
          </a:prstGeom>
        </p:spPr>
      </p:pic>
    </p:spTree>
    <p:extLst>
      <p:ext uri="{BB962C8B-B14F-4D97-AF65-F5344CB8AC3E}">
        <p14:creationId xmlns:p14="http://schemas.microsoft.com/office/powerpoint/2010/main" val="3832932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362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487203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4872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97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4958632" cy="6858000"/>
          </a:xfrm>
          <a:blipFill>
            <a:blip r:embed="rId2">
              <a:alphaModFix amt="70000"/>
            </a:blip>
            <a:stretch>
              <a:fillRect/>
            </a:stretch>
          </a:blipFill>
        </p:spPr>
        <p:txBody>
          <a:bodyPr vert="horz" lIns="91440" tIns="0" rIns="0" bIns="0" rtlCol="0">
            <a:noAutofit/>
          </a:bodyPr>
          <a:lstStyle>
            <a:lvl1pPr marL="0" indent="0">
              <a:buNone/>
              <a:defRPr lang="en-US" sz="1800" b="0" i="0"/>
            </a:lvl1pPr>
          </a:lstStyle>
          <a:p>
            <a:pPr marL="171450" lvl="0" indent="-171450">
              <a:lnSpc>
                <a:spcPct val="150000"/>
              </a:lnSpc>
            </a:pPr>
            <a:r>
              <a:rPr lang="en-US" dirty="0"/>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057326" y="548641"/>
            <a:ext cx="4663440" cy="1425587"/>
          </a:xfrm>
        </p:spPr>
        <p:txBody>
          <a:bodyPr anchor="b">
            <a:normAutofit/>
          </a:bodyPr>
          <a:lstStyle>
            <a:lvl1pPr>
              <a:defRPr sz="3000">
                <a:solidFill>
                  <a:schemeClr val="bg1"/>
                </a:solidFill>
                <a:highlight>
                  <a:srgbClr val="000000"/>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230372" y="2103120"/>
            <a:ext cx="3429000" cy="42976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5230372" y="6453003"/>
            <a:ext cx="685800" cy="365125"/>
          </a:xfrm>
        </p:spPr>
        <p:txBody>
          <a:bodyPr/>
          <a:lstStyle/>
          <a:p>
            <a:fld id="{D291CE83-67BA-4B15-B48A-7DC5C0636664}" type="datetime1">
              <a:rPr lang="en-US" smtClean="0"/>
              <a:t>5/6/2026</a:t>
            </a:fld>
            <a:endParaRPr lang="en-US" dirty="0"/>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47525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with Pictur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EEE9D05A-2BD6-0F92-5A5D-FFA6FFF54EAD}"/>
              </a:ext>
            </a:extLst>
          </p:cNvPr>
          <p:cNvSpPr>
            <a:spLocks noGrp="1"/>
          </p:cNvSpPr>
          <p:nvPr>
            <p:ph type="pic" sz="quarter" idx="14" hasCustomPrompt="1"/>
          </p:nvPr>
        </p:nvSpPr>
        <p:spPr>
          <a:xfrm>
            <a:off x="4205287" y="0"/>
            <a:ext cx="4938713" cy="6858000"/>
          </a:xfrm>
          <a:blipFill>
            <a:blip r:embed="rId2">
              <a:alphaModFix amt="70000"/>
            </a:blip>
            <a:stretch>
              <a:fillRect/>
            </a:stretch>
          </a:blipFill>
        </p:spPr>
        <p:txBody>
          <a:bodyPr vert="horz" lIns="91440" tIns="0" rIns="0" bIns="0" rtlCol="0">
            <a:noAutofit/>
          </a:bodyPr>
          <a:lstStyle>
            <a:lvl1pPr marL="0" indent="0">
              <a:buNone/>
              <a:defRPr lang="en-US" sz="1800" b="0" i="0"/>
            </a:lvl1pPr>
          </a:lstStyle>
          <a:p>
            <a:pPr marL="171450" lvl="0" indent="-171450">
              <a:lnSpc>
                <a:spcPct val="150000"/>
              </a:lnSpc>
            </a:pPr>
            <a:r>
              <a:rPr lang="en-US" dirty="0"/>
              <a:t> </a:t>
            </a: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66344" y="664108"/>
            <a:ext cx="5255515" cy="1554480"/>
          </a:xfrm>
        </p:spPr>
        <p:txBody>
          <a:bodyPr anchor="b">
            <a:normAutofit/>
          </a:bodyPr>
          <a:lstStyle>
            <a:lvl1pPr>
              <a:defRPr sz="3000">
                <a:solidFill>
                  <a:schemeClr val="bg1"/>
                </a:solidFill>
                <a:highlight>
                  <a:srgbClr val="000000"/>
                </a:highlight>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66344" y="2560318"/>
            <a:ext cx="3286317" cy="3840480"/>
          </a:xfrm>
        </p:spPr>
        <p:txBody>
          <a:bodyPr>
            <a:normAutofit/>
          </a:bodyPr>
          <a:lstStyle>
            <a:lvl1pPr marL="342900" indent="-342900">
              <a:buFont typeface="+mj-lt"/>
              <a:buAutoNum type="arabicPeriod"/>
              <a:defRPr sz="1350"/>
            </a:lvl1pPr>
            <a:lvl2pPr marL="514350" indent="-342900">
              <a:buFont typeface="+mj-lt"/>
              <a:buAutoNum type="alphaLcPeriod"/>
              <a:defRPr sz="1200"/>
            </a:lvl2pPr>
            <a:lvl3pPr marL="600075" indent="-257175">
              <a:buFont typeface="+mj-lt"/>
              <a:buAutoNum type="romanLcPeriod"/>
              <a:defRPr sz="1050"/>
            </a:lvl3pPr>
            <a:lvl4pPr marL="771525" indent="-257175">
              <a:buFont typeface="+mj-lt"/>
              <a:buAutoNum type="arabicParenR"/>
              <a:defRPr sz="1050"/>
            </a:lvl4pPr>
            <a:lvl5pPr marL="942975" indent="-257175">
              <a:buFont typeface="+mj-lt"/>
              <a:buAutoNum type="alphaLcParen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02870" y="6453003"/>
            <a:ext cx="548640" cy="365125"/>
          </a:xfrm>
        </p:spPr>
        <p:txBody>
          <a:bodyPr/>
          <a:lstStyle/>
          <a:p>
            <a:fld id="{8A60B404-9532-4DA8-8A40-EC339A5BE635}" type="datetime1">
              <a:rPr lang="en-US" smtClean="0"/>
              <a:t>5/6/2026</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345574" y="6453003"/>
            <a:ext cx="2104054" cy="365125"/>
          </a:xfrm>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3464625" y="6453003"/>
            <a:ext cx="288036" cy="365125"/>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5256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96F6A0-07FF-1828-19D1-FE1D9B92187E}"/>
              </a:ext>
            </a:extLst>
          </p:cNvPr>
          <p:cNvSpPr>
            <a:spLocks noGrp="1"/>
          </p:cNvSpPr>
          <p:nvPr>
            <p:ph type="title"/>
          </p:nvPr>
        </p:nvSpPr>
        <p:spPr>
          <a:xfrm>
            <a:off x="466344" y="548640"/>
            <a:ext cx="8295101" cy="731520"/>
          </a:xfrm>
        </p:spPr>
        <p:txBody>
          <a:bodyPr>
            <a:normAutofit/>
          </a:bodyPr>
          <a:lstStyle>
            <a:lvl1pPr>
              <a:defRPr sz="3000">
                <a:solidFill>
                  <a:schemeClr val="bg1"/>
                </a:solidFill>
                <a:highlight>
                  <a:srgbClr val="000000"/>
                </a:highlight>
              </a:defRPr>
            </a:lvl1p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66344" y="1463040"/>
            <a:ext cx="8298180" cy="49377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5/6/2026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4451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clusion">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61008" y="1847088"/>
            <a:ext cx="5506730" cy="1133856"/>
          </a:xfrm>
        </p:spPr>
        <p:txBody>
          <a:bodyPr anchor="b">
            <a:noAutofit/>
          </a:bodyPr>
          <a:lstStyle>
            <a:lvl1pPr>
              <a:defRPr sz="4500">
                <a:solidFill>
                  <a:schemeClr val="bg1"/>
                </a:solidFill>
                <a:highlight>
                  <a:srgbClr val="FFFFFF"/>
                </a:highlight>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59581" y="3594099"/>
            <a:ext cx="8167781" cy="2743200"/>
          </a:xfrm>
        </p:spPr>
        <p:txBody>
          <a:bodyPr/>
          <a:lstStyle>
            <a:lvl1pPr marL="0" indent="0">
              <a:buNone/>
              <a:defRPr sz="1500"/>
            </a:lvl1pPr>
            <a:lvl2pPr marL="171450" indent="0">
              <a:buNone/>
              <a:defRPr sz="1350"/>
            </a:lvl2pPr>
            <a:lvl3pPr marL="342900" indent="0">
              <a:buNone/>
              <a:defRPr sz="1200"/>
            </a:lvl3pPr>
            <a:lvl4pPr marL="51435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5/6/2026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608358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138365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9406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268285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372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4088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4063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925690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671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409742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175208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4238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665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867276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620713"/>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620713"/>
            <a:ext cx="4038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5300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01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73318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1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8044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69876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age 2 top banner">
            <a:extLst>
              <a:ext uri="{FF2B5EF4-FFF2-40B4-BE49-F238E27FC236}">
                <a16:creationId xmlns:a16="http://schemas.microsoft.com/office/drawing/2014/main" id="{C43EE299-82E1-4853-A770-F6ADD486B73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a:extLst>
              <a:ext uri="{FF2B5EF4-FFF2-40B4-BE49-F238E27FC236}">
                <a16:creationId xmlns:a16="http://schemas.microsoft.com/office/drawing/2014/main" id="{3BBBF527-E12A-4DFC-83E0-674990E74137}"/>
              </a:ext>
            </a:extLst>
          </p:cNvPr>
          <p:cNvSpPr>
            <a:spLocks noGrp="1" noChangeArrowheads="1"/>
          </p:cNvSpPr>
          <p:nvPr>
            <p:ph type="body" idx="1"/>
          </p:nvPr>
        </p:nvSpPr>
        <p:spPr bwMode="auto">
          <a:xfrm>
            <a:off x="457200" y="620713"/>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ltLang="en-US"/>
              <a:t>Insert text here…</a:t>
            </a:r>
          </a:p>
        </p:txBody>
      </p:sp>
      <p:sp>
        <p:nvSpPr>
          <p:cNvPr id="2" name="Footer Placeholder 1">
            <a:extLst>
              <a:ext uri="{FF2B5EF4-FFF2-40B4-BE49-F238E27FC236}">
                <a16:creationId xmlns:a16="http://schemas.microsoft.com/office/drawing/2014/main" id="{7858667A-6B6B-4968-BA2B-D425BBB65E8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a:defRPr/>
            </a:pPr>
            <a:endParaRPr lang="en-US" dirty="0"/>
          </a:p>
        </p:txBody>
      </p:sp>
      <p:pic>
        <p:nvPicPr>
          <p:cNvPr id="6" name="Picture 5">
            <a:extLst>
              <a:ext uri="{FF2B5EF4-FFF2-40B4-BE49-F238E27FC236}">
                <a16:creationId xmlns:a16="http://schemas.microsoft.com/office/drawing/2014/main" id="{52D174A6-A2AA-4F8D-9656-261E3F608A2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26832" y="5467350"/>
            <a:ext cx="9090336" cy="1384300"/>
          </a:xfrm>
          <a:prstGeom prst="rect">
            <a:avLst/>
          </a:prstGeom>
        </p:spPr>
      </p:pic>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911" r:id="rId15"/>
  </p:sldLayoutIdLst>
  <p:txStyles>
    <p:titleStyle>
      <a:lvl1pPr algn="ctr" rtl="0" eaLnBrk="1" fontAlgn="base" hangingPunct="1">
        <a:spcBef>
          <a:spcPct val="0"/>
        </a:spcBef>
        <a:spcAft>
          <a:spcPct val="0"/>
        </a:spcAft>
        <a:defRPr sz="3300">
          <a:solidFill>
            <a:schemeClr val="tx2"/>
          </a:solidFill>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defRPr sz="900">
          <a:solidFill>
            <a:schemeClr val="tx1"/>
          </a:solidFill>
          <a:latin typeface="+mn-lt"/>
          <a:ea typeface="+mn-ea"/>
          <a:cs typeface="+mn-cs"/>
        </a:defRPr>
      </a:lvl1pPr>
      <a:lvl2pPr marL="557213" indent="-214313" algn="l" rtl="0" eaLnBrk="1" fontAlgn="base" hangingPunct="1">
        <a:spcBef>
          <a:spcPct val="20000"/>
        </a:spcBef>
        <a:spcAft>
          <a:spcPct val="0"/>
        </a:spcAft>
        <a:defRPr sz="2100">
          <a:solidFill>
            <a:schemeClr val="tx1"/>
          </a:solidFill>
          <a:latin typeface="+mn-lt"/>
        </a:defRPr>
      </a:lvl2pPr>
      <a:lvl3pPr marL="857250" indent="-171450" algn="l" rtl="0" eaLnBrk="1" fontAlgn="base" hangingPunct="1">
        <a:spcBef>
          <a:spcPct val="20000"/>
        </a:spcBef>
        <a:spcAft>
          <a:spcPct val="0"/>
        </a:spcAft>
        <a:defRPr>
          <a:solidFill>
            <a:schemeClr val="tx1"/>
          </a:solidFill>
          <a:latin typeface="+mn-lt"/>
        </a:defRPr>
      </a:lvl3pPr>
      <a:lvl4pPr marL="1200150" indent="-171450" algn="l" rtl="0" eaLnBrk="1" fontAlgn="base" hangingPunct="1">
        <a:spcBef>
          <a:spcPct val="20000"/>
        </a:spcBef>
        <a:spcAft>
          <a:spcPct val="0"/>
        </a:spcAft>
        <a:defRPr sz="1500">
          <a:solidFill>
            <a:schemeClr val="tx1"/>
          </a:solidFill>
          <a:latin typeface="+mn-lt"/>
        </a:defRPr>
      </a:lvl4pPr>
      <a:lvl5pPr marL="1543050" indent="-171450" algn="l" rtl="0" eaLnBrk="1" fontAlgn="base" hangingPunct="1">
        <a:spcBef>
          <a:spcPct val="20000"/>
        </a:spcBef>
        <a:spcAft>
          <a:spcPct val="0"/>
        </a:spcAft>
        <a:defRPr sz="1500">
          <a:solidFill>
            <a:schemeClr val="tx1"/>
          </a:solidFill>
          <a:latin typeface="+mn-lt"/>
        </a:defRPr>
      </a:lvl5pPr>
      <a:lvl6pPr marL="1885950" indent="-171450" algn="l" rtl="0" eaLnBrk="1" fontAlgn="base" hangingPunct="1">
        <a:spcBef>
          <a:spcPct val="20000"/>
        </a:spcBef>
        <a:spcAft>
          <a:spcPct val="0"/>
        </a:spcAft>
        <a:defRPr sz="1500">
          <a:solidFill>
            <a:schemeClr val="tx1"/>
          </a:solidFill>
          <a:latin typeface="+mn-lt"/>
        </a:defRPr>
      </a:lvl6pPr>
      <a:lvl7pPr marL="2228850" indent="-171450" algn="l" rtl="0" eaLnBrk="1" fontAlgn="base" hangingPunct="1">
        <a:spcBef>
          <a:spcPct val="20000"/>
        </a:spcBef>
        <a:spcAft>
          <a:spcPct val="0"/>
        </a:spcAft>
        <a:defRPr sz="1500">
          <a:solidFill>
            <a:schemeClr val="tx1"/>
          </a:solidFill>
          <a:latin typeface="+mn-lt"/>
        </a:defRPr>
      </a:lvl7pPr>
      <a:lvl8pPr marL="2571750" indent="-171450" algn="l" rtl="0" eaLnBrk="1" fontAlgn="base" hangingPunct="1">
        <a:spcBef>
          <a:spcPct val="20000"/>
        </a:spcBef>
        <a:spcAft>
          <a:spcPct val="0"/>
        </a:spcAft>
        <a:defRPr sz="1500">
          <a:solidFill>
            <a:schemeClr val="tx1"/>
          </a:solidFill>
          <a:latin typeface="+mn-lt"/>
        </a:defRPr>
      </a:lvl8pPr>
      <a:lvl9pPr marL="2914650" indent="-171450" algn="l" rtl="0" eaLnBrk="1" fontAlgn="base" hangingPunct="1">
        <a:spcBef>
          <a:spcPct val="20000"/>
        </a:spcBef>
        <a:spcAft>
          <a:spcPct val="0"/>
        </a:spcAft>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D0BD077-9D6A-484A-A3AC-AAE58929AE6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2113" y="0"/>
            <a:ext cx="9139774" cy="6858000"/>
          </a:xfrm>
          <a:prstGeom prst="rect">
            <a:avLst/>
          </a:prstGeom>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d.schubotz@qub.ac.uk" TargetMode="External"/><Relationship Id="rId2" Type="http://schemas.openxmlformats.org/officeDocument/2006/relationships/hyperlink" Target="mailto:michelle.butler@qub.ac.uk"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pikist.com/free-photo-xsrui"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8F354A2-6DAB-4401-8E7A-A8E697EF83C7}"/>
              </a:ext>
            </a:extLst>
          </p:cNvPr>
          <p:cNvSpPr>
            <a:spLocks noGrp="1" noChangeArrowheads="1"/>
          </p:cNvSpPr>
          <p:nvPr>
            <p:ph type="ctrTitle"/>
          </p:nvPr>
        </p:nvSpPr>
        <p:spPr>
          <a:xfrm>
            <a:off x="4733925" y="1646238"/>
            <a:ext cx="4410075" cy="11033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pPr>
              <a:defRPr/>
            </a:pPr>
            <a:r>
              <a:rPr lang="en-GB" b="1" dirty="0"/>
              <a:t>Young people’s social media use: Experiences of illegal and/or harmful behaviours</a:t>
            </a:r>
            <a:br>
              <a:rPr lang="en-GB" b="1" dirty="0"/>
            </a:br>
            <a:endParaRPr lang="en-US" altLang="en-US" dirty="0"/>
          </a:p>
        </p:txBody>
      </p:sp>
      <p:sp>
        <p:nvSpPr>
          <p:cNvPr id="4099" name="Rectangle 3">
            <a:extLst>
              <a:ext uri="{FF2B5EF4-FFF2-40B4-BE49-F238E27FC236}">
                <a16:creationId xmlns:a16="http://schemas.microsoft.com/office/drawing/2014/main" id="{C4C3F429-CEF2-4A8E-9173-D88014411F40}"/>
              </a:ext>
            </a:extLst>
          </p:cNvPr>
          <p:cNvSpPr>
            <a:spLocks noGrp="1" noChangeArrowheads="1"/>
          </p:cNvSpPr>
          <p:nvPr>
            <p:ph type="subTitle" idx="1"/>
          </p:nvPr>
        </p:nvSpPr>
        <p:spPr>
          <a:xfrm>
            <a:off x="4732338" y="3645024"/>
            <a:ext cx="3800102" cy="2448272"/>
          </a:xfrm>
        </p:spPr>
        <p:txBody>
          <a:bodyPr/>
          <a:lstStyle/>
          <a:p>
            <a:pPr eaLnBrk="1" hangingPunct="1">
              <a:defRPr/>
            </a:pPr>
            <a:endParaRPr lang="en-US" altLang="en-US" sz="2000" dirty="0"/>
          </a:p>
          <a:p>
            <a:pPr eaLnBrk="1" hangingPunct="1">
              <a:defRPr/>
            </a:pPr>
            <a:endParaRPr lang="en-US" altLang="en-US" sz="2000" dirty="0"/>
          </a:p>
          <a:p>
            <a:pPr eaLnBrk="1" hangingPunct="1">
              <a:defRPr/>
            </a:pPr>
            <a:r>
              <a:rPr lang="en-US" altLang="en-US" sz="2000" dirty="0"/>
              <a:t>20 May 2026</a:t>
            </a:r>
          </a:p>
          <a:p>
            <a:pPr eaLnBrk="1" hangingPunct="1">
              <a:defRPr/>
            </a:pPr>
            <a:endParaRPr lang="en-US" altLang="en-US" sz="2000" dirty="0"/>
          </a:p>
          <a:p>
            <a:pPr eaLnBrk="1" hangingPunct="1">
              <a:defRPr/>
            </a:pPr>
            <a:r>
              <a:rPr lang="en-US" altLang="en-US" sz="2000" dirty="0"/>
              <a:t>Michelle Butler &amp; Dirk Schubotz</a:t>
            </a:r>
          </a:p>
          <a:p>
            <a:pPr eaLnBrk="1" hangingPunct="1">
              <a:defRPr/>
            </a:pPr>
            <a:r>
              <a:rPr lang="en-US" altLang="en-US" sz="2000" dirty="0"/>
              <a:t>Queen’s University Belfast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DEB9A-0796-09A2-DEA5-ECF13464BA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BF9E0B-3C0A-B0CA-3127-F9F1373C1CBC}"/>
              </a:ext>
            </a:extLst>
          </p:cNvPr>
          <p:cNvSpPr>
            <a:spLocks noGrp="1"/>
          </p:cNvSpPr>
          <p:nvPr>
            <p:ph type="title"/>
          </p:nvPr>
        </p:nvSpPr>
        <p:spPr>
          <a:xfrm>
            <a:off x="215007" y="476672"/>
            <a:ext cx="3995935" cy="621468"/>
          </a:xfrm>
        </p:spPr>
        <p:txBody>
          <a:bodyPr anchor="b">
            <a:normAutofit fontScale="90000"/>
          </a:bodyPr>
          <a:lstStyle/>
          <a:p>
            <a:r>
              <a:rPr lang="en-US" sz="2775" dirty="0"/>
              <a:t>Platforms</a:t>
            </a:r>
            <a:br>
              <a:rPr lang="en-US" sz="2775" dirty="0"/>
            </a:br>
            <a:endParaRPr lang="en-US" sz="2775" dirty="0"/>
          </a:p>
        </p:txBody>
      </p:sp>
      <p:sp>
        <p:nvSpPr>
          <p:cNvPr id="4" name="Content Placeholder 3">
            <a:extLst>
              <a:ext uri="{FF2B5EF4-FFF2-40B4-BE49-F238E27FC236}">
                <a16:creationId xmlns:a16="http://schemas.microsoft.com/office/drawing/2014/main" id="{C7E6393D-2FE5-421F-6F5D-0F7225A79815}"/>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23528" y="980728"/>
            <a:ext cx="3887414" cy="4347084"/>
          </a:xfrm>
        </p:spPr>
        <p:txBody>
          <a:bodyPr>
            <a:normAutofit/>
          </a:bodyPr>
          <a:lstStyle/>
          <a:p>
            <a:pPr marL="0" indent="0">
              <a:lnSpc>
                <a:spcPct val="110000"/>
              </a:lnSpc>
              <a:spcBef>
                <a:spcPts val="1875"/>
              </a:spcBef>
              <a:buNone/>
            </a:pPr>
            <a:r>
              <a:rPr lang="en-US" sz="1500" b="1" dirty="0"/>
              <a:t>Platform Variation</a:t>
            </a:r>
          </a:p>
          <a:p>
            <a:pPr marL="0" lvl="1" indent="0">
              <a:lnSpc>
                <a:spcPct val="110000"/>
              </a:lnSpc>
              <a:buNone/>
            </a:pPr>
            <a:r>
              <a:rPr lang="en-GB" sz="1100" dirty="0"/>
              <a:t>While all respondents felt that these behaviours could occur on any platform, 76% felt they occurred on some platforms more than others due to their popularity, user profile and features. </a:t>
            </a:r>
          </a:p>
          <a:p>
            <a:pPr marL="0" lvl="1" indent="0">
              <a:lnSpc>
                <a:spcPct val="110000"/>
              </a:lnSpc>
              <a:buNone/>
            </a:pPr>
            <a:endParaRPr lang="en-GB" dirty="0"/>
          </a:p>
          <a:p>
            <a:pPr marL="0" lvl="1" indent="0">
              <a:lnSpc>
                <a:spcPct val="110000"/>
              </a:lnSpc>
              <a:buNone/>
            </a:pPr>
            <a:r>
              <a:rPr lang="en-GB" sz="1500" b="1" dirty="0"/>
              <a:t>Platform Features </a:t>
            </a:r>
          </a:p>
          <a:p>
            <a:pPr marL="0" lvl="1" indent="0">
              <a:lnSpc>
                <a:spcPct val="110000"/>
              </a:lnSpc>
              <a:buNone/>
            </a:pPr>
            <a:r>
              <a:rPr lang="en-GB" sz="1100" dirty="0"/>
              <a:t>Such behaviours were perceived as being more likely to occur on platforms which:</a:t>
            </a:r>
          </a:p>
          <a:p>
            <a:pPr marL="171450" lvl="1" indent="-171450">
              <a:lnSpc>
                <a:spcPct val="110000"/>
              </a:lnSpc>
              <a:buFont typeface="Arial" panose="020B0604020202020204" pitchFamily="34" charset="0"/>
              <a:buChar char="•"/>
            </a:pPr>
            <a:r>
              <a:rPr lang="en-GB" sz="1100" dirty="0"/>
              <a:t>facilitated anonymity</a:t>
            </a:r>
          </a:p>
          <a:p>
            <a:pPr marL="171450" lvl="1" indent="-171450">
              <a:lnSpc>
                <a:spcPct val="110000"/>
              </a:lnSpc>
              <a:buFont typeface="Arial" panose="020B0604020202020204" pitchFamily="34" charset="0"/>
              <a:buChar char="•"/>
            </a:pPr>
            <a:r>
              <a:rPr lang="en-GB" sz="1100" dirty="0"/>
              <a:t>had less rules and moderation of content</a:t>
            </a:r>
          </a:p>
          <a:p>
            <a:pPr marL="171450" lvl="1" indent="-171450">
              <a:lnSpc>
                <a:spcPct val="110000"/>
              </a:lnSpc>
              <a:buFont typeface="Arial" panose="020B0604020202020204" pitchFamily="34" charset="0"/>
              <a:buChar char="•"/>
            </a:pPr>
            <a:r>
              <a:rPr lang="en-GB" sz="1100" dirty="0"/>
              <a:t>inadequate enforcement of policies</a:t>
            </a:r>
          </a:p>
          <a:p>
            <a:pPr marL="171450" lvl="1" indent="-171450">
              <a:lnSpc>
                <a:spcPct val="110000"/>
              </a:lnSpc>
              <a:buFont typeface="Arial" panose="020B0604020202020204" pitchFamily="34" charset="0"/>
              <a:buChar char="•"/>
            </a:pPr>
            <a:r>
              <a:rPr lang="en-GB" sz="1100" dirty="0"/>
              <a:t>where fake accounts could be easily created</a:t>
            </a:r>
          </a:p>
          <a:p>
            <a:pPr marL="171450" lvl="1" indent="-171450">
              <a:lnSpc>
                <a:spcPct val="110000"/>
              </a:lnSpc>
              <a:buFont typeface="Arial" panose="020B0604020202020204" pitchFamily="34" charset="0"/>
              <a:buChar char="•"/>
            </a:pPr>
            <a:r>
              <a:rPr lang="en-GB" sz="1100" dirty="0"/>
              <a:t>where content was encrypted</a:t>
            </a:r>
          </a:p>
          <a:p>
            <a:pPr marL="171450" lvl="1" indent="-171450">
              <a:lnSpc>
                <a:spcPct val="110000"/>
              </a:lnSpc>
              <a:buFont typeface="Arial" panose="020B0604020202020204" pitchFamily="34" charset="0"/>
              <a:buChar char="•"/>
            </a:pPr>
            <a:r>
              <a:rPr lang="en-GB" sz="1100" dirty="0"/>
              <a:t>user accounts are publicly visible, searchable and easily accessible</a:t>
            </a:r>
          </a:p>
          <a:p>
            <a:pPr marL="171450" lvl="1" indent="-171450">
              <a:lnSpc>
                <a:spcPct val="110000"/>
              </a:lnSpc>
              <a:buFont typeface="Arial" panose="020B0604020202020204" pitchFamily="34" charset="0"/>
              <a:buChar char="•"/>
            </a:pPr>
            <a:r>
              <a:rPr lang="en-GB" sz="1100" dirty="0"/>
              <a:t>where direct communication with other is enabled</a:t>
            </a:r>
          </a:p>
          <a:p>
            <a:pPr marL="171450" lvl="1" indent="-171450">
              <a:lnSpc>
                <a:spcPct val="110000"/>
              </a:lnSpc>
              <a:buFont typeface="Arial" panose="020B0604020202020204" pitchFamily="34" charset="0"/>
              <a:buChar char="•"/>
            </a:pPr>
            <a:r>
              <a:rPr lang="en-GB" sz="1100" dirty="0"/>
              <a:t>where users can control who views their content </a:t>
            </a:r>
          </a:p>
          <a:p>
            <a:pPr marL="171450" lvl="1" indent="-171450">
              <a:lnSpc>
                <a:spcPct val="110000"/>
              </a:lnSpc>
              <a:buFont typeface="Arial" panose="020B0604020202020204" pitchFamily="34" charset="0"/>
              <a:buChar char="•"/>
            </a:pPr>
            <a:r>
              <a:rPr lang="en-GB" sz="1100" dirty="0"/>
              <a:t>content can be automatically deleted (e.g. Snapchat). </a:t>
            </a:r>
          </a:p>
          <a:p>
            <a:pPr marL="0" lvl="1" indent="0">
              <a:lnSpc>
                <a:spcPct val="110000"/>
              </a:lnSpc>
              <a:buNone/>
            </a:pPr>
            <a:endParaRPr lang="en-US" dirty="0"/>
          </a:p>
        </p:txBody>
      </p:sp>
      <p:sp>
        <p:nvSpPr>
          <p:cNvPr id="6" name="Rectangle 5">
            <a:extLst>
              <a:ext uri="{FF2B5EF4-FFF2-40B4-BE49-F238E27FC236}">
                <a16:creationId xmlns:a16="http://schemas.microsoft.com/office/drawing/2014/main" id="{6D63153B-9EDA-A665-B523-A5D94F9A8CDB}"/>
              </a:ext>
            </a:extLst>
          </p:cNvPr>
          <p:cNvSpPr/>
          <p:nvPr/>
        </p:nvSpPr>
        <p:spPr>
          <a:xfrm>
            <a:off x="4572000" y="188640"/>
            <a:ext cx="4572000" cy="5283188"/>
          </a:xfrm>
          <a:prstGeom prst="rect">
            <a:avLst/>
          </a:prstGeom>
          <a:blipFill rotWithShape="1">
            <a:blip r:embed="rId3"/>
            <a:srcRect/>
            <a:stretch>
              <a:fillRect l="-25000" r="-25000"/>
            </a:stretch>
          </a:blip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en-GB" dirty="0"/>
          </a:p>
        </p:txBody>
      </p:sp>
    </p:spTree>
    <p:extLst>
      <p:ext uri="{BB962C8B-B14F-4D97-AF65-F5344CB8AC3E}">
        <p14:creationId xmlns:p14="http://schemas.microsoft.com/office/powerpoint/2010/main" val="346071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8EAD6A-151B-12F5-0F08-9FA9A2E6C3E6}"/>
              </a:ext>
            </a:extLst>
          </p:cNvPr>
          <p:cNvSpPr>
            <a:spLocks noGrp="1"/>
          </p:cNvSpPr>
          <p:nvPr>
            <p:ph type="title"/>
          </p:nvPr>
        </p:nvSpPr>
        <p:spPr>
          <a:xfrm>
            <a:off x="5148064" y="548641"/>
            <a:ext cx="3572702" cy="792127"/>
          </a:xfrm>
        </p:spPr>
        <p:txBody>
          <a:bodyPr/>
          <a:lstStyle/>
          <a:p>
            <a:r>
              <a:rPr lang="en-GB" dirty="0"/>
              <a:t>Support</a:t>
            </a:r>
          </a:p>
        </p:txBody>
      </p:sp>
      <p:sp>
        <p:nvSpPr>
          <p:cNvPr id="4" name="Content Placeholder 3">
            <a:extLst>
              <a:ext uri="{FF2B5EF4-FFF2-40B4-BE49-F238E27FC236}">
                <a16:creationId xmlns:a16="http://schemas.microsoft.com/office/drawing/2014/main" id="{DD80E6B1-669B-FA6C-D91A-BDBD30E38273}"/>
              </a:ext>
            </a:extLst>
          </p:cNvPr>
          <p:cNvSpPr>
            <a:spLocks noGrp="1"/>
          </p:cNvSpPr>
          <p:nvPr>
            <p:ph sz="quarter" idx="14"/>
          </p:nvPr>
        </p:nvSpPr>
        <p:spPr>
          <a:xfrm>
            <a:off x="5291766" y="1628800"/>
            <a:ext cx="3429000" cy="4297680"/>
          </a:xfrm>
        </p:spPr>
        <p:txBody>
          <a:bodyPr/>
          <a:lstStyle/>
          <a:p>
            <a:pPr marL="0" indent="0">
              <a:lnSpc>
                <a:spcPct val="110000"/>
              </a:lnSpc>
              <a:spcBef>
                <a:spcPts val="1875"/>
              </a:spcBef>
              <a:buNone/>
            </a:pPr>
            <a:r>
              <a:rPr lang="en-US" sz="1500" b="1" dirty="0"/>
              <a:t>Perceived Competency</a:t>
            </a:r>
          </a:p>
          <a:p>
            <a:pPr marL="0" lvl="1" indent="0">
              <a:lnSpc>
                <a:spcPct val="110000"/>
              </a:lnSpc>
            </a:pPr>
            <a:r>
              <a:rPr lang="en-GB" sz="1200" dirty="0"/>
              <a:t>While 49% felt young people were ‘very’ or ‘quite’ competent to deal with illegal and/or harmful behaviours on social media, 32% felt they were ‘not very’ or ‘not at all competent’ to deal with these behaviours. </a:t>
            </a:r>
            <a:endParaRPr lang="en-US" sz="1200" dirty="0"/>
          </a:p>
          <a:p>
            <a:pPr marL="0" lvl="1" indent="0">
              <a:lnSpc>
                <a:spcPct val="110000"/>
              </a:lnSpc>
              <a:buNone/>
            </a:pPr>
            <a:endParaRPr lang="en-US" sz="1200" dirty="0"/>
          </a:p>
          <a:p>
            <a:pPr marL="0" lvl="1" indent="0">
              <a:lnSpc>
                <a:spcPct val="110000"/>
              </a:lnSpc>
              <a:buNone/>
            </a:pPr>
            <a:r>
              <a:rPr lang="en-US" sz="1500" b="1" dirty="0"/>
              <a:t>More Work Needed</a:t>
            </a:r>
          </a:p>
          <a:p>
            <a:pPr marL="0" lvl="1" indent="0">
              <a:lnSpc>
                <a:spcPct val="110000"/>
              </a:lnSpc>
              <a:buNone/>
            </a:pPr>
            <a:r>
              <a:rPr lang="en-US" sz="1200" dirty="0"/>
              <a:t>Some felt that more work needed to be done to teach young people how to behave appropriately on social media, focusing especially on how their own actions may harm others and tackling perceptions such behaviours are ‘normal’, ‘fun’ or ‘banter’.</a:t>
            </a:r>
          </a:p>
          <a:p>
            <a:pPr marL="0" lvl="1" indent="0">
              <a:lnSpc>
                <a:spcPct val="110000"/>
              </a:lnSpc>
              <a:buNone/>
            </a:pPr>
            <a:endParaRPr lang="en-US" sz="1200" dirty="0"/>
          </a:p>
          <a:p>
            <a:pPr marL="0" lvl="1" indent="0">
              <a:lnSpc>
                <a:spcPct val="110000"/>
              </a:lnSpc>
              <a:buNone/>
            </a:pPr>
            <a:endParaRPr lang="en-US" sz="1200" dirty="0"/>
          </a:p>
          <a:p>
            <a:endParaRPr lang="en-GB" dirty="0"/>
          </a:p>
        </p:txBody>
      </p:sp>
      <p:sp>
        <p:nvSpPr>
          <p:cNvPr id="5" name="Picture Placeholder 4">
            <a:extLst>
              <a:ext uri="{FF2B5EF4-FFF2-40B4-BE49-F238E27FC236}">
                <a16:creationId xmlns:a16="http://schemas.microsoft.com/office/drawing/2014/main" id="{44677FA9-521E-2B80-30A0-147054512055}"/>
              </a:ext>
            </a:extLst>
          </p:cNvPr>
          <p:cNvSpPr>
            <a:spLocks noGrp="1"/>
          </p:cNvSpPr>
          <p:nvPr>
            <p:ph type="pic" sz="quarter" idx="13"/>
          </p:nvPr>
        </p:nvSpPr>
        <p:spPr>
          <a:xfrm>
            <a:off x="0" y="188640"/>
            <a:ext cx="4958632" cy="5328592"/>
          </a:xfrm>
          <a:prstGeom prst="rect">
            <a:avLst/>
          </a:prstGeom>
          <a:blipFill rotWithShape="1">
            <a:blip r:embed="rId2"/>
            <a:srcRect/>
            <a:stretch>
              <a:fillRect l="-21000" r="-21000"/>
            </a:stretch>
          </a:blipFill>
        </p:spPr>
        <p:style>
          <a:lnRef idx="0">
            <a:schemeClr val="dk2">
              <a:shade val="80000"/>
              <a:hueOff val="0"/>
              <a:satOff val="0"/>
              <a:lumOff val="0"/>
              <a:alphaOff val="0"/>
            </a:schemeClr>
          </a:lnRef>
          <a:fillRef idx="3">
            <a:scrgbClr r="0" g="0" b="0"/>
          </a:fillRef>
          <a:effectRef idx="2">
            <a:schemeClr val="lt1">
              <a:hueOff val="0"/>
              <a:satOff val="0"/>
              <a:lumOff val="0"/>
              <a:alphaOff val="0"/>
            </a:schemeClr>
          </a:effectRef>
          <a:fontRef idx="minor">
            <a:schemeClr val="dk2">
              <a:hueOff val="0"/>
              <a:satOff val="0"/>
              <a:lumOff val="0"/>
              <a:alphaOff val="0"/>
            </a:schemeClr>
          </a:fontRef>
        </p:style>
        <p:txBody>
          <a:bodyPr/>
          <a:lstStyle/>
          <a:p>
            <a:endParaRPr lang="en-GB" dirty="0"/>
          </a:p>
        </p:txBody>
      </p:sp>
    </p:spTree>
    <p:extLst>
      <p:ext uri="{BB962C8B-B14F-4D97-AF65-F5344CB8AC3E}">
        <p14:creationId xmlns:p14="http://schemas.microsoft.com/office/powerpoint/2010/main" val="48931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B7C4-6076-FC0E-D756-F5C9D2E1D5E9}"/>
              </a:ext>
            </a:extLst>
          </p:cNvPr>
          <p:cNvSpPr>
            <a:spLocks noGrp="1"/>
          </p:cNvSpPr>
          <p:nvPr>
            <p:ph type="title"/>
          </p:nvPr>
        </p:nvSpPr>
        <p:spPr>
          <a:xfrm>
            <a:off x="466725" y="332656"/>
            <a:ext cx="8295101" cy="731520"/>
          </a:xfrm>
        </p:spPr>
        <p:txBody>
          <a:bodyPr anchor="b">
            <a:normAutofit/>
          </a:bodyPr>
          <a:lstStyle/>
          <a:p>
            <a:r>
              <a:rPr lang="en-US" sz="4200" dirty="0"/>
              <a:t>Recommendations </a:t>
            </a:r>
          </a:p>
        </p:txBody>
      </p:sp>
      <p:graphicFrame>
        <p:nvGraphicFramePr>
          <p:cNvPr id="7" name="Content Placeholder 6">
            <a:extLst>
              <a:ext uri="{FF2B5EF4-FFF2-40B4-BE49-F238E27FC236}">
                <a16:creationId xmlns:a16="http://schemas.microsoft.com/office/drawing/2014/main" id="{8DE097C5-48C0-BDCC-0075-29E62D844076}"/>
              </a:ext>
            </a:extLst>
          </p:cNvPr>
          <p:cNvGraphicFramePr>
            <a:graphicFrameLocks noGrp="1"/>
          </p:cNvGraphicFramePr>
          <p:nvPr>
            <p:ph idx="1"/>
            <p:extLst>
              <p:ext uri="{D42A27DB-BD31-4B8C-83A1-F6EECF244321}">
                <p14:modId xmlns:p14="http://schemas.microsoft.com/office/powerpoint/2010/main" val="3213004234"/>
              </p:ext>
            </p:extLst>
          </p:nvPr>
        </p:nvGraphicFramePr>
        <p:xfrm>
          <a:off x="466725" y="1463675"/>
          <a:ext cx="8297863" cy="3837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753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74317-F51A-A1C1-9A56-B8275A9BCC0A}"/>
              </a:ext>
            </a:extLst>
          </p:cNvPr>
          <p:cNvSpPr>
            <a:spLocks noGrp="1"/>
          </p:cNvSpPr>
          <p:nvPr>
            <p:ph type="title"/>
          </p:nvPr>
        </p:nvSpPr>
        <p:spPr>
          <a:xfrm>
            <a:off x="425989" y="1700808"/>
            <a:ext cx="8295101" cy="731520"/>
          </a:xfrm>
        </p:spPr>
        <p:txBody>
          <a:bodyPr/>
          <a:lstStyle/>
          <a:p>
            <a:r>
              <a:rPr lang="en-GB" dirty="0"/>
              <a:t>Contact Details</a:t>
            </a:r>
          </a:p>
        </p:txBody>
      </p:sp>
      <p:sp>
        <p:nvSpPr>
          <p:cNvPr id="3" name="Content Placeholder 2">
            <a:extLst>
              <a:ext uri="{FF2B5EF4-FFF2-40B4-BE49-F238E27FC236}">
                <a16:creationId xmlns:a16="http://schemas.microsoft.com/office/drawing/2014/main" id="{B937CCFC-10E5-130B-5242-EB8521C572AB}"/>
              </a:ext>
            </a:extLst>
          </p:cNvPr>
          <p:cNvSpPr>
            <a:spLocks noGrp="1"/>
          </p:cNvSpPr>
          <p:nvPr>
            <p:ph idx="1"/>
          </p:nvPr>
        </p:nvSpPr>
        <p:spPr>
          <a:xfrm>
            <a:off x="422910" y="2780928"/>
            <a:ext cx="8298180" cy="1029856"/>
          </a:xfrm>
        </p:spPr>
        <p:txBody>
          <a:bodyPr/>
          <a:lstStyle/>
          <a:p>
            <a:pPr algn="ctr"/>
            <a:r>
              <a:rPr lang="en-GB" sz="2000" dirty="0"/>
              <a:t>Michelle Butler: </a:t>
            </a:r>
            <a:r>
              <a:rPr lang="en-GB" sz="2000" dirty="0">
                <a:hlinkClick r:id="rId2"/>
              </a:rPr>
              <a:t>michelle.butler@qub.ac.uk</a:t>
            </a:r>
            <a:endParaRPr lang="en-GB" sz="2000" dirty="0"/>
          </a:p>
          <a:p>
            <a:pPr algn="ctr"/>
            <a:r>
              <a:rPr lang="en-GB" sz="2000" dirty="0"/>
              <a:t>Dirk Schubotz: </a:t>
            </a:r>
            <a:r>
              <a:rPr lang="en-GB" sz="2000" dirty="0">
                <a:hlinkClick r:id="rId3"/>
              </a:rPr>
              <a:t>d.schubotz@qub.ac.uk</a:t>
            </a:r>
            <a:r>
              <a:rPr lang="en-GB" sz="2000" dirty="0"/>
              <a:t> </a:t>
            </a:r>
          </a:p>
        </p:txBody>
      </p:sp>
    </p:spTree>
    <p:extLst>
      <p:ext uri="{BB962C8B-B14F-4D97-AF65-F5344CB8AC3E}">
        <p14:creationId xmlns:p14="http://schemas.microsoft.com/office/powerpoint/2010/main" val="351276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udio shot of kids sitting on the floor and using wireless technology against a gray background">
            <a:extLst>
              <a:ext uri="{FF2B5EF4-FFF2-40B4-BE49-F238E27FC236}">
                <a16:creationId xmlns:a16="http://schemas.microsoft.com/office/drawing/2014/main" id="{E5C22061-FB5F-444A-9044-1C316EA6970C}"/>
              </a:ext>
            </a:extLst>
          </p:cNvPr>
          <p:cNvPicPr>
            <a:picLocks noGrp="1" noChangeAspect="1"/>
          </p:cNvPicPr>
          <p:nvPr>
            <p:ph type="pic" sz="quarter" idx="13"/>
          </p:nvPr>
        </p:nvPicPr>
        <p:blipFill>
          <a:blip r:embed="rId3"/>
          <a:srcRect l="5438" r="30934" b="-1"/>
          <a:stretch>
            <a:fillRect/>
          </a:stretch>
        </p:blipFill>
        <p:spPr>
          <a:xfrm>
            <a:off x="15" y="188640"/>
            <a:ext cx="4958617" cy="5328592"/>
          </a:xfrm>
        </p:spPr>
      </p:pic>
      <p:sp>
        <p:nvSpPr>
          <p:cNvPr id="2" name="Title 1">
            <a:extLst>
              <a:ext uri="{FF2B5EF4-FFF2-40B4-BE49-F238E27FC236}">
                <a16:creationId xmlns:a16="http://schemas.microsoft.com/office/drawing/2014/main" id="{41AA4CD1-38C1-3557-5733-E53908C9DF13}"/>
              </a:ext>
            </a:extLst>
          </p:cNvPr>
          <p:cNvSpPr>
            <a:spLocks noGrp="1"/>
          </p:cNvSpPr>
          <p:nvPr>
            <p:ph type="title"/>
          </p:nvPr>
        </p:nvSpPr>
        <p:spPr>
          <a:xfrm>
            <a:off x="4480545" y="260648"/>
            <a:ext cx="4663440" cy="1069190"/>
          </a:xfrm>
        </p:spPr>
        <p:txBody>
          <a:bodyPr anchor="b">
            <a:normAutofit/>
          </a:bodyPr>
          <a:lstStyle/>
          <a:p>
            <a:r>
              <a:rPr lang="en-US" dirty="0"/>
              <a:t>Report Overview</a:t>
            </a:r>
          </a:p>
        </p:txBody>
      </p:sp>
      <p:sp>
        <p:nvSpPr>
          <p:cNvPr id="4" name="Content Placeholder 3">
            <a:extLst>
              <a:ext uri="{FF2B5EF4-FFF2-40B4-BE49-F238E27FC236}">
                <a16:creationId xmlns:a16="http://schemas.microsoft.com/office/drawing/2014/main" id="{A0B5F485-A584-2013-516D-65EFF0BE062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0072" y="1484784"/>
            <a:ext cx="3429000" cy="3600400"/>
          </a:xfrm>
        </p:spPr>
        <p:txBody>
          <a:bodyPr>
            <a:normAutofit fontScale="55000" lnSpcReduction="20000"/>
          </a:bodyPr>
          <a:lstStyle/>
          <a:p>
            <a:pPr marL="0" indent="0">
              <a:spcBef>
                <a:spcPts val="1875"/>
              </a:spcBef>
            </a:pPr>
            <a:r>
              <a:rPr lang="en-US" sz="2400" b="1" dirty="0"/>
              <a:t>Focus </a:t>
            </a:r>
          </a:p>
          <a:p>
            <a:pPr marL="0" lvl="1" indent="0"/>
            <a:r>
              <a:rPr lang="en-GB" dirty="0"/>
              <a:t>Provides an in-depth look at 16-year-olds experiences of illegal and/or harmful on social media in Northern Ireland.</a:t>
            </a:r>
            <a:endParaRPr lang="en-US" dirty="0"/>
          </a:p>
          <a:p>
            <a:pPr marL="0" indent="0">
              <a:spcBef>
                <a:spcPts val="1875"/>
              </a:spcBef>
            </a:pPr>
            <a:r>
              <a:rPr lang="en-US" sz="2400" b="1" dirty="0"/>
              <a:t>Evidence Base</a:t>
            </a:r>
          </a:p>
          <a:p>
            <a:pPr marL="0" lvl="1" indent="0"/>
            <a:r>
              <a:rPr lang="en-US" dirty="0"/>
              <a:t>Draws on evidence from the Young Life and Times (YLT) 2025 survey, consisting of 2,129 16-year-olds living in Northern Ireland. This is an annual survey with a nationally representative sample of young people in Northern Ireland.  </a:t>
            </a:r>
          </a:p>
          <a:p>
            <a:pPr marL="0" indent="0">
              <a:spcBef>
                <a:spcPts val="1875"/>
              </a:spcBef>
            </a:pPr>
            <a:r>
              <a:rPr lang="en-US" sz="2400" b="1" dirty="0"/>
              <a:t>Relevance for Policy </a:t>
            </a:r>
          </a:p>
          <a:p>
            <a:pPr marL="0" lvl="1" indent="0"/>
            <a:r>
              <a:rPr lang="en-GB" dirty="0"/>
              <a:t>Offers evidence and insights to inform policy-making and interventions focused on online safety for children and young people, </a:t>
            </a:r>
            <a:r>
              <a:rPr lang="en-US" dirty="0"/>
              <a:t>within frameworks like the UK Online Safety Act 2023 and Northern Ireland’s Online Safety Strategy. </a:t>
            </a:r>
          </a:p>
        </p:txBody>
      </p:sp>
    </p:spTree>
    <p:extLst>
      <p:ext uri="{BB962C8B-B14F-4D97-AF65-F5344CB8AC3E}">
        <p14:creationId xmlns:p14="http://schemas.microsoft.com/office/powerpoint/2010/main" val="288185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ull length shot of a group of creative businesspeople standing in a line and using their digital devices at work">
            <a:extLst>
              <a:ext uri="{FF2B5EF4-FFF2-40B4-BE49-F238E27FC236}">
                <a16:creationId xmlns:a16="http://schemas.microsoft.com/office/drawing/2014/main" id="{C3C4EDC5-80BA-4CFB-B41B-227AF9409444}"/>
              </a:ext>
            </a:extLst>
          </p:cNvPr>
          <p:cNvPicPr>
            <a:picLocks noGrp="1" noChangeAspect="1"/>
          </p:cNvPicPr>
          <p:nvPr>
            <p:ph type="pic" sz="quarter" idx="14"/>
          </p:nvPr>
        </p:nvPicPr>
        <p:blipFill>
          <a:blip r:embed="rId3"/>
          <a:srcRect l="17954" r="17954"/>
          <a:stretch/>
        </p:blipFill>
        <p:spPr>
          <a:xfrm>
            <a:off x="4139952" y="188640"/>
            <a:ext cx="4938684" cy="5283189"/>
          </a:xfrm>
          <a:noFill/>
        </p:spPr>
      </p:pic>
      <p:sp>
        <p:nvSpPr>
          <p:cNvPr id="2" name="Title 1">
            <a:extLst>
              <a:ext uri="{FF2B5EF4-FFF2-40B4-BE49-F238E27FC236}">
                <a16:creationId xmlns:a16="http://schemas.microsoft.com/office/drawing/2014/main" id="{5E56A4EB-5152-68A7-6023-68EF64DF0011}"/>
              </a:ext>
            </a:extLst>
          </p:cNvPr>
          <p:cNvSpPr>
            <a:spLocks noGrp="1"/>
          </p:cNvSpPr>
          <p:nvPr>
            <p:ph type="title"/>
          </p:nvPr>
        </p:nvSpPr>
        <p:spPr>
          <a:xfrm>
            <a:off x="1" y="332656"/>
            <a:ext cx="3995935" cy="936104"/>
          </a:xfrm>
        </p:spPr>
        <p:txBody>
          <a:bodyPr anchor="b">
            <a:normAutofit fontScale="90000"/>
          </a:bodyPr>
          <a:lstStyle/>
          <a:p>
            <a:r>
              <a:rPr lang="en-US" sz="2775" dirty="0"/>
              <a:t>Social Media Use</a:t>
            </a:r>
            <a:br>
              <a:rPr lang="en-US" sz="2775" dirty="0"/>
            </a:br>
            <a:endParaRPr lang="en-US" sz="2775" dirty="0"/>
          </a:p>
        </p:txBody>
      </p:sp>
      <p:sp>
        <p:nvSpPr>
          <p:cNvPr id="4" name="Content Placeholder 3">
            <a:extLst>
              <a:ext uri="{FF2B5EF4-FFF2-40B4-BE49-F238E27FC236}">
                <a16:creationId xmlns:a16="http://schemas.microsoft.com/office/drawing/2014/main" id="{79B81382-4F84-D9CB-2821-07AA53780FB4}"/>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54809" y="1268759"/>
            <a:ext cx="3641127" cy="4203069"/>
          </a:xfrm>
        </p:spPr>
        <p:txBody>
          <a:bodyPr>
            <a:normAutofit fontScale="92500"/>
          </a:bodyPr>
          <a:lstStyle/>
          <a:p>
            <a:pPr marL="0" indent="0">
              <a:lnSpc>
                <a:spcPct val="110000"/>
              </a:lnSpc>
              <a:spcBef>
                <a:spcPts val="1875"/>
              </a:spcBef>
              <a:buNone/>
            </a:pPr>
            <a:r>
              <a:rPr lang="en-US" sz="1500" b="1" dirty="0"/>
              <a:t>Most Used Platforms</a:t>
            </a:r>
          </a:p>
          <a:p>
            <a:pPr marL="0" lvl="1" indent="0">
              <a:lnSpc>
                <a:spcPct val="110000"/>
              </a:lnSpc>
              <a:buNone/>
            </a:pPr>
            <a:r>
              <a:rPr lang="en-US" dirty="0"/>
              <a:t>98% of 16-year-olds used social media, with most (78%) stating they used four or more social media platforms. The most used social media platforms were: Snapchat (88%); TikTok (86%); Instagram (81%); WhatsApp (71%); and YouTube (71%).</a:t>
            </a:r>
          </a:p>
          <a:p>
            <a:pPr marL="0" indent="0">
              <a:lnSpc>
                <a:spcPct val="110000"/>
              </a:lnSpc>
              <a:spcBef>
                <a:spcPts val="1875"/>
              </a:spcBef>
              <a:buNone/>
            </a:pPr>
            <a:r>
              <a:rPr lang="en-US" sz="1500" b="1" dirty="0"/>
              <a:t>Time Spent on Social Media</a:t>
            </a:r>
          </a:p>
          <a:p>
            <a:pPr marL="0" lvl="1" indent="0">
              <a:lnSpc>
                <a:spcPct val="110000"/>
              </a:lnSpc>
              <a:buNone/>
            </a:pPr>
            <a:r>
              <a:rPr lang="en-US" dirty="0"/>
              <a:t>Nearly half (46%) of 16-year-olds living n Northern Ireland reported spending between 3-5hrs on social media on an average day, with 22% spending 6-8hrs, 18% spending less than 3hrs and 8% spending more than 8hrs. Only 2% said they did not use social media.</a:t>
            </a:r>
          </a:p>
          <a:p>
            <a:pPr marL="0" indent="0">
              <a:lnSpc>
                <a:spcPct val="110000"/>
              </a:lnSpc>
              <a:spcBef>
                <a:spcPts val="1875"/>
              </a:spcBef>
              <a:buNone/>
            </a:pPr>
            <a:r>
              <a:rPr lang="en-US" sz="1500" b="1" dirty="0"/>
              <a:t>Mental Health</a:t>
            </a:r>
          </a:p>
          <a:p>
            <a:pPr marL="0" lvl="1" indent="0">
              <a:lnSpc>
                <a:spcPct val="110000"/>
              </a:lnSpc>
              <a:buNone/>
            </a:pPr>
            <a:r>
              <a:rPr lang="en-US" dirty="0"/>
              <a:t>A relationship between time spent on social media with mental health and wellbeing was found. However, it is not possible to identify the causal reasons for this relationship from the 2025 YLT survey data.</a:t>
            </a:r>
          </a:p>
        </p:txBody>
      </p:sp>
    </p:spTree>
    <p:extLst>
      <p:ext uri="{BB962C8B-B14F-4D97-AF65-F5344CB8AC3E}">
        <p14:creationId xmlns:p14="http://schemas.microsoft.com/office/powerpoint/2010/main" val="17361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559DA57-B19E-1C42-5FE4-F600789A1ACA}"/>
              </a:ext>
            </a:extLst>
          </p:cNvPr>
          <p:cNvGraphicFramePr>
            <a:graphicFrameLocks noGrp="1"/>
          </p:cNvGraphicFramePr>
          <p:nvPr>
            <p:extLst>
              <p:ext uri="{D42A27DB-BD31-4B8C-83A1-F6EECF244321}">
                <p14:modId xmlns:p14="http://schemas.microsoft.com/office/powerpoint/2010/main" val="1944605288"/>
              </p:ext>
            </p:extLst>
          </p:nvPr>
        </p:nvGraphicFramePr>
        <p:xfrm>
          <a:off x="323528" y="620688"/>
          <a:ext cx="8298181" cy="4448225"/>
        </p:xfrm>
        <a:graphic>
          <a:graphicData uri="http://schemas.openxmlformats.org/drawingml/2006/table">
            <a:tbl>
              <a:tblPr firstRow="1" firstCol="1" bandRow="1"/>
              <a:tblGrid>
                <a:gridCol w="5758358">
                  <a:extLst>
                    <a:ext uri="{9D8B030D-6E8A-4147-A177-3AD203B41FA5}">
                      <a16:colId xmlns:a16="http://schemas.microsoft.com/office/drawing/2014/main" val="2189874106"/>
                    </a:ext>
                  </a:extLst>
                </a:gridCol>
                <a:gridCol w="818438">
                  <a:extLst>
                    <a:ext uri="{9D8B030D-6E8A-4147-A177-3AD203B41FA5}">
                      <a16:colId xmlns:a16="http://schemas.microsoft.com/office/drawing/2014/main" val="663778355"/>
                    </a:ext>
                  </a:extLst>
                </a:gridCol>
                <a:gridCol w="1117737">
                  <a:extLst>
                    <a:ext uri="{9D8B030D-6E8A-4147-A177-3AD203B41FA5}">
                      <a16:colId xmlns:a16="http://schemas.microsoft.com/office/drawing/2014/main" val="565755809"/>
                    </a:ext>
                  </a:extLst>
                </a:gridCol>
                <a:gridCol w="603648">
                  <a:extLst>
                    <a:ext uri="{9D8B030D-6E8A-4147-A177-3AD203B41FA5}">
                      <a16:colId xmlns:a16="http://schemas.microsoft.com/office/drawing/2014/main" val="494380354"/>
                    </a:ext>
                  </a:extLst>
                </a:gridCol>
              </a:tblGrid>
              <a:tr h="256774">
                <a:tc rowSpan="2">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100" kern="100" dirty="0">
                          <a:effectLst/>
                          <a:latin typeface="Arial" panose="020B0604020202020204" pitchFamily="34" charset="0"/>
                          <a:cs typeface="Arial" panose="020B0604020202020204" pitchFamily="34" charset="0"/>
                        </a:rPr>
                        <a:t> </a:t>
                      </a:r>
                      <a:r>
                        <a:rPr lang="en-GB" sz="2000" kern="100" dirty="0">
                          <a:effectLst/>
                          <a:latin typeface="Arial" panose="020B0604020202020204" pitchFamily="34" charset="0"/>
                          <a:cs typeface="Arial" panose="020B0604020202020204" pitchFamily="34" charset="0"/>
                        </a:rPr>
                        <a:t>Illegal and/or harmful behaviours experienced </a:t>
                      </a:r>
                    </a:p>
                  </a:txBody>
                  <a:tcPr marL="24862" marR="24862"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solidFill>
                  </a:tcPr>
                </a:tc>
                <a:tc gridSpan="3">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gn="ctr">
                        <a:lnSpc>
                          <a:spcPct val="115000"/>
                        </a:lnSpc>
                        <a:spcAft>
                          <a:spcPts val="800"/>
                        </a:spcAft>
                        <a:buNone/>
                      </a:pPr>
                      <a:r>
                        <a:rPr lang="en-GB" sz="1100" kern="100" dirty="0">
                          <a:effectLst/>
                          <a:latin typeface="Arial" panose="020B0604020202020204" pitchFamily="34" charset="0"/>
                          <a:cs typeface="Arial" panose="020B0604020202020204" pitchFamily="34" charset="0"/>
                        </a:rPr>
                        <a:t>%</a:t>
                      </a:r>
                      <a:endParaRPr lang="en-GB" sz="11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D2D8A"/>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6748697"/>
                  </a:ext>
                </a:extLst>
              </a:tr>
              <a:tr h="301373">
                <a:tc vMerge="1">
                  <a:txBody>
                    <a:bodyPr/>
                    <a:lstStyle/>
                    <a:p>
                      <a:endParaRPr dirty="0"/>
                    </a:p>
                  </a:txBody>
                  <a:tcPr marL="43978" marR="43978" marT="0" marB="0">
                    <a:solidFill>
                      <a:schemeClr val="accent2"/>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b="1" kern="100" dirty="0">
                          <a:solidFill>
                            <a:schemeClr val="bg1"/>
                          </a:solidFill>
                          <a:effectLst/>
                          <a:latin typeface="Arial" panose="020B0604020202020204" pitchFamily="34" charset="0"/>
                          <a:cs typeface="Arial" panose="020B0604020202020204" pitchFamily="34" charset="0"/>
                        </a:rPr>
                        <a:t>Males</a:t>
                      </a:r>
                      <a:endParaRPr lang="en-GB" sz="1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b="1" kern="100" dirty="0">
                          <a:solidFill>
                            <a:schemeClr val="bg1"/>
                          </a:solidFill>
                          <a:effectLst/>
                          <a:latin typeface="Arial" panose="020B0604020202020204" pitchFamily="34" charset="0"/>
                          <a:cs typeface="Arial" panose="020B0604020202020204" pitchFamily="34" charset="0"/>
                        </a:rPr>
                        <a:t>Females</a:t>
                      </a:r>
                      <a:endParaRPr lang="en-GB" sz="1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b="1" kern="100" dirty="0">
                          <a:solidFill>
                            <a:schemeClr val="bg1"/>
                          </a:solidFill>
                          <a:effectLst/>
                          <a:latin typeface="Arial" panose="020B0604020202020204" pitchFamily="34" charset="0"/>
                          <a:cs typeface="Arial" panose="020B0604020202020204" pitchFamily="34" charset="0"/>
                        </a:rPr>
                        <a:t>All</a:t>
                      </a:r>
                      <a:endParaRPr lang="en-GB" sz="14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2271262628"/>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posting/sharing material which you found offensive, indecent or obscene</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29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26</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a16="http://schemas.microsoft.com/office/drawing/2014/main" val="1956357729"/>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sharing your information, photos, videos with others without your consent</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21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21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21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a16="http://schemas.microsoft.com/office/drawing/2014/main" val="976446385"/>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stalking your activities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16</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22</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20</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a16="http://schemas.microsoft.com/office/drawing/2014/main" val="3956740199"/>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attempting to build a relationship with you to try to manipulate you</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16</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13</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a16="http://schemas.microsoft.com/office/drawing/2014/main" val="3354881100"/>
                  </a:ext>
                </a:extLst>
              </a:tr>
              <a:tr h="438174">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posting/sharing material motivated by hostility/dislike towards your race, religion, sexual orientation, disability, gender</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10</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13</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12</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a16="http://schemas.microsoft.com/office/drawing/2014/main" val="1805395653"/>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posting/sharing threatening, intimidation or harassing material about or towards you</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13</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a16="http://schemas.microsoft.com/office/drawing/2014/main" val="1183450288"/>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Offers to buy or sell illegal or stolen goods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11</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a16="http://schemas.microsoft.com/office/drawing/2014/main" val="1236916514"/>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Blackmail</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8</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10</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9 </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a16="http://schemas.microsoft.com/office/drawing/2014/main" val="367714574"/>
                  </a:ext>
                </a:extLst>
              </a:tr>
              <a:tr h="438174">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People deliberately being dishonest to you to obtain a financial/personal benefit or cause you to lose something</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8</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a16="http://schemas.microsoft.com/office/drawing/2014/main" val="2499573271"/>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using your information on social media to hack into your accounts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6</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9</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8</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a16="http://schemas.microsoft.com/office/drawing/2014/main" val="3450978716"/>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Aft>
                          <a:spcPts val="800"/>
                        </a:spcAft>
                        <a:buNone/>
                      </a:pPr>
                      <a:r>
                        <a:rPr lang="en-GB" sz="1000" kern="100" dirty="0">
                          <a:effectLst/>
                          <a:latin typeface="Arial" panose="020B0604020202020204" pitchFamily="34" charset="0"/>
                          <a:cs typeface="Arial" panose="020B0604020202020204" pitchFamily="34" charset="0"/>
                        </a:rPr>
                        <a:t>Someone using your information on social media to steal your identity</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3</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5</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Aft>
                          <a:spcPts val="800"/>
                        </a:spcAft>
                        <a:buNone/>
                      </a:pPr>
                      <a:r>
                        <a:rPr lang="en-GB" sz="1400" kern="100" dirty="0">
                          <a:effectLst/>
                          <a:latin typeface="Arial" panose="020B0604020202020204" pitchFamily="34" charset="0"/>
                          <a:cs typeface="Arial" panose="020B0604020202020204" pitchFamily="34" charset="0"/>
                        </a:rPr>
                        <a:t>4</a:t>
                      </a:r>
                      <a:endParaRPr lang="en-GB" sz="14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20000"/>
                      </a:srgbClr>
                    </a:solidFill>
                  </a:tcPr>
                </a:tc>
                <a:extLst>
                  <a:ext uri="{0D108BD9-81ED-4DB2-BD59-A6C34878D82A}">
                    <a16:rowId xmlns:a16="http://schemas.microsoft.com/office/drawing/2014/main" val="31202064"/>
                  </a:ext>
                </a:extLst>
              </a:tr>
              <a:tr h="301373">
                <a:tc>
                  <a:txBody>
                    <a:bodyPr/>
                    <a:lstStyle>
                      <a:lvl1pPr marL="0" algn="l" defTabSz="914400" rtl="0" eaLnBrk="1" latinLnBrk="0" hangingPunct="1">
                        <a:defRPr sz="1800" b="1" kern="1200">
                          <a:solidFill>
                            <a:schemeClr val="lt1"/>
                          </a:solidFill>
                          <a:latin typeface="Times"/>
                        </a:defRPr>
                      </a:lvl1pPr>
                      <a:lvl2pPr marL="457200" algn="l" defTabSz="914400" rtl="0" eaLnBrk="1" latinLnBrk="0" hangingPunct="1">
                        <a:defRPr sz="1800" b="1" kern="1200">
                          <a:solidFill>
                            <a:schemeClr val="lt1"/>
                          </a:solidFill>
                          <a:latin typeface="Times"/>
                        </a:defRPr>
                      </a:lvl2pPr>
                      <a:lvl3pPr marL="914400" algn="l" defTabSz="914400" rtl="0" eaLnBrk="1" latinLnBrk="0" hangingPunct="1">
                        <a:defRPr sz="1800" b="1" kern="1200">
                          <a:solidFill>
                            <a:schemeClr val="lt1"/>
                          </a:solidFill>
                          <a:latin typeface="Times"/>
                        </a:defRPr>
                      </a:lvl3pPr>
                      <a:lvl4pPr marL="1371600" algn="l" defTabSz="914400" rtl="0" eaLnBrk="1" latinLnBrk="0" hangingPunct="1">
                        <a:defRPr sz="1800" b="1" kern="1200">
                          <a:solidFill>
                            <a:schemeClr val="lt1"/>
                          </a:solidFill>
                          <a:latin typeface="Times"/>
                        </a:defRPr>
                      </a:lvl4pPr>
                      <a:lvl5pPr marL="1828800" algn="l" defTabSz="914400" rtl="0" eaLnBrk="1" latinLnBrk="0" hangingPunct="1">
                        <a:defRPr sz="1800" b="1" kern="1200">
                          <a:solidFill>
                            <a:schemeClr val="lt1"/>
                          </a:solidFill>
                          <a:latin typeface="Times"/>
                        </a:defRPr>
                      </a:lvl5pPr>
                      <a:lvl6pPr marL="2286000" algn="l" defTabSz="914400" rtl="0" eaLnBrk="1" latinLnBrk="0" hangingPunct="1">
                        <a:defRPr sz="1800" b="1" kern="1200">
                          <a:solidFill>
                            <a:schemeClr val="lt1"/>
                          </a:solidFill>
                          <a:latin typeface="Times"/>
                        </a:defRPr>
                      </a:lvl6pPr>
                      <a:lvl7pPr marL="2743200" algn="l" defTabSz="914400" rtl="0" eaLnBrk="1" latinLnBrk="0" hangingPunct="1">
                        <a:defRPr sz="1800" b="1" kern="1200">
                          <a:solidFill>
                            <a:schemeClr val="lt1"/>
                          </a:solidFill>
                          <a:latin typeface="Times"/>
                        </a:defRPr>
                      </a:lvl7pPr>
                      <a:lvl8pPr marL="3200400" algn="l" defTabSz="914400" rtl="0" eaLnBrk="1" latinLnBrk="0" hangingPunct="1">
                        <a:defRPr sz="1800" b="1" kern="1200">
                          <a:solidFill>
                            <a:schemeClr val="lt1"/>
                          </a:solidFill>
                          <a:latin typeface="Times"/>
                        </a:defRPr>
                      </a:lvl8pPr>
                      <a:lvl9pPr marL="3657600" algn="l" defTabSz="914400" rtl="0" eaLnBrk="1" latinLnBrk="0" hangingPunct="1">
                        <a:defRPr sz="1800" b="1" kern="1200">
                          <a:solidFill>
                            <a:schemeClr val="lt1"/>
                          </a:solidFill>
                          <a:latin typeface="Times"/>
                        </a:defRPr>
                      </a:lvl9pPr>
                    </a:lstStyle>
                    <a:p>
                      <a:pPr>
                        <a:lnSpc>
                          <a:spcPct val="115000"/>
                        </a:lnSpc>
                        <a:spcBef>
                          <a:spcPts val="600"/>
                        </a:spcBef>
                        <a:spcAft>
                          <a:spcPts val="800"/>
                        </a:spcAft>
                        <a:buNone/>
                      </a:pPr>
                      <a:r>
                        <a:rPr lang="en-GB" sz="1000" kern="100" dirty="0">
                          <a:effectLst/>
                          <a:latin typeface="Arial" panose="020B0604020202020204" pitchFamily="34" charset="0"/>
                          <a:cs typeface="Arial" panose="020B0604020202020204" pitchFamily="34" charset="0"/>
                        </a:rPr>
                        <a:t>I have not experienced any of these behaviours</a:t>
                      </a:r>
                      <a:endParaRPr lang="en-GB" sz="1000"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Bef>
                          <a:spcPts val="600"/>
                        </a:spcBef>
                        <a:spcAft>
                          <a:spcPts val="800"/>
                        </a:spcAft>
                        <a:buNone/>
                      </a:pPr>
                      <a:r>
                        <a:rPr lang="en-GB" sz="1400" b="1" kern="100" dirty="0">
                          <a:effectLst/>
                          <a:latin typeface="Arial" panose="020B0604020202020204" pitchFamily="34" charset="0"/>
                          <a:ea typeface="Aptos" panose="020B0004020202020204" pitchFamily="34" charset="0"/>
                          <a:cs typeface="Arial" panose="020B0604020202020204" pitchFamily="34" charset="0"/>
                        </a:rPr>
                        <a:t>50</a:t>
                      </a: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Bef>
                          <a:spcPts val="600"/>
                        </a:spcBef>
                        <a:spcAft>
                          <a:spcPts val="800"/>
                        </a:spcAft>
                        <a:buNone/>
                      </a:pPr>
                      <a:r>
                        <a:rPr lang="en-GB" sz="1400" b="1" kern="100" dirty="0">
                          <a:effectLst/>
                          <a:latin typeface="Arial" panose="020B0604020202020204" pitchFamily="34" charset="0"/>
                          <a:cs typeface="Arial" panose="020B0604020202020204" pitchFamily="34" charset="0"/>
                        </a:rPr>
                        <a:t>43</a:t>
                      </a:r>
                      <a:endParaRPr lang="en-GB" sz="1400" b="1"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tc>
                  <a:txBody>
                    <a:bodyPr/>
                    <a:lstStyle>
                      <a:lvl1pPr marL="0" algn="l" defTabSz="914400" rtl="0" eaLnBrk="1" latinLnBrk="0" hangingPunct="1">
                        <a:defRPr sz="1800" kern="1200">
                          <a:solidFill>
                            <a:schemeClr val="dk1"/>
                          </a:solidFill>
                          <a:latin typeface="Times"/>
                        </a:defRPr>
                      </a:lvl1pPr>
                      <a:lvl2pPr marL="457200" algn="l" defTabSz="914400" rtl="0" eaLnBrk="1" latinLnBrk="0" hangingPunct="1">
                        <a:defRPr sz="1800" kern="1200">
                          <a:solidFill>
                            <a:schemeClr val="dk1"/>
                          </a:solidFill>
                          <a:latin typeface="Times"/>
                        </a:defRPr>
                      </a:lvl2pPr>
                      <a:lvl3pPr marL="914400" algn="l" defTabSz="914400" rtl="0" eaLnBrk="1" latinLnBrk="0" hangingPunct="1">
                        <a:defRPr sz="1800" kern="1200">
                          <a:solidFill>
                            <a:schemeClr val="dk1"/>
                          </a:solidFill>
                          <a:latin typeface="Times"/>
                        </a:defRPr>
                      </a:lvl3pPr>
                      <a:lvl4pPr marL="1371600" algn="l" defTabSz="914400" rtl="0" eaLnBrk="1" latinLnBrk="0" hangingPunct="1">
                        <a:defRPr sz="1800" kern="1200">
                          <a:solidFill>
                            <a:schemeClr val="dk1"/>
                          </a:solidFill>
                          <a:latin typeface="Times"/>
                        </a:defRPr>
                      </a:lvl4pPr>
                      <a:lvl5pPr marL="1828800" algn="l" defTabSz="914400" rtl="0" eaLnBrk="1" latinLnBrk="0" hangingPunct="1">
                        <a:defRPr sz="1800" kern="1200">
                          <a:solidFill>
                            <a:schemeClr val="dk1"/>
                          </a:solidFill>
                          <a:latin typeface="Times"/>
                        </a:defRPr>
                      </a:lvl5pPr>
                      <a:lvl6pPr marL="2286000" algn="l" defTabSz="914400" rtl="0" eaLnBrk="1" latinLnBrk="0" hangingPunct="1">
                        <a:defRPr sz="1800" kern="1200">
                          <a:solidFill>
                            <a:schemeClr val="dk1"/>
                          </a:solidFill>
                          <a:latin typeface="Times"/>
                        </a:defRPr>
                      </a:lvl6pPr>
                      <a:lvl7pPr marL="2743200" algn="l" defTabSz="914400" rtl="0" eaLnBrk="1" latinLnBrk="0" hangingPunct="1">
                        <a:defRPr sz="1800" kern="1200">
                          <a:solidFill>
                            <a:schemeClr val="dk1"/>
                          </a:solidFill>
                          <a:latin typeface="Times"/>
                        </a:defRPr>
                      </a:lvl7pPr>
                      <a:lvl8pPr marL="3200400" algn="l" defTabSz="914400" rtl="0" eaLnBrk="1" latinLnBrk="0" hangingPunct="1">
                        <a:defRPr sz="1800" kern="1200">
                          <a:solidFill>
                            <a:schemeClr val="dk1"/>
                          </a:solidFill>
                          <a:latin typeface="Times"/>
                        </a:defRPr>
                      </a:lvl8pPr>
                      <a:lvl9pPr marL="3657600" algn="l" defTabSz="914400" rtl="0" eaLnBrk="1" latinLnBrk="0" hangingPunct="1">
                        <a:defRPr sz="1800" kern="1200">
                          <a:solidFill>
                            <a:schemeClr val="dk1"/>
                          </a:solidFill>
                          <a:latin typeface="Times"/>
                        </a:defRPr>
                      </a:lvl9pPr>
                    </a:lstStyle>
                    <a:p>
                      <a:pPr algn="ctr">
                        <a:lnSpc>
                          <a:spcPct val="115000"/>
                        </a:lnSpc>
                        <a:spcBef>
                          <a:spcPts val="600"/>
                        </a:spcBef>
                        <a:spcAft>
                          <a:spcPts val="800"/>
                        </a:spcAft>
                        <a:buNone/>
                      </a:pPr>
                      <a:r>
                        <a:rPr lang="en-GB" sz="1400" b="1" kern="100" dirty="0">
                          <a:effectLst/>
                          <a:latin typeface="Arial" panose="020B0604020202020204" pitchFamily="34" charset="0"/>
                          <a:cs typeface="Arial" panose="020B0604020202020204" pitchFamily="34" charset="0"/>
                        </a:rPr>
                        <a:t>46</a:t>
                      </a:r>
                      <a:endParaRPr lang="en-GB" sz="1400" b="1" kern="100" dirty="0">
                        <a:effectLst/>
                        <a:latin typeface="Arial" panose="020B0604020202020204" pitchFamily="34" charset="0"/>
                        <a:ea typeface="Aptos" panose="020B0004020202020204" pitchFamily="34" charset="0"/>
                        <a:cs typeface="Arial" panose="020B0604020202020204" pitchFamily="34" charset="0"/>
                      </a:endParaRPr>
                    </a:p>
                  </a:txBody>
                  <a:tcPr marL="24862" marR="24862"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2D2D8A">
                        <a:tint val="40000"/>
                      </a:srgbClr>
                    </a:solidFill>
                  </a:tcPr>
                </a:tc>
                <a:extLst>
                  <a:ext uri="{0D108BD9-81ED-4DB2-BD59-A6C34878D82A}">
                    <a16:rowId xmlns:a16="http://schemas.microsoft.com/office/drawing/2014/main" val="341420743"/>
                  </a:ext>
                </a:extLst>
              </a:tr>
            </a:tbl>
          </a:graphicData>
        </a:graphic>
      </p:graphicFrame>
    </p:spTree>
    <p:extLst>
      <p:ext uri="{BB962C8B-B14F-4D97-AF65-F5344CB8AC3E}">
        <p14:creationId xmlns:p14="http://schemas.microsoft.com/office/powerpoint/2010/main" val="2430391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2">
            <a:extLst>
              <a:ext uri="{FF2B5EF4-FFF2-40B4-BE49-F238E27FC236}">
                <a16:creationId xmlns:a16="http://schemas.microsoft.com/office/drawing/2014/main" id="{6892DFC0-D6F2-E1D8-B4AC-B11BE5BFED67}"/>
              </a:ext>
            </a:extLst>
          </p:cNvPr>
          <p:cNvSpPr>
            <a:spLocks noGrp="1"/>
          </p:cNvSpPr>
          <p:nvPr>
            <p:ph type="title"/>
          </p:nvPr>
        </p:nvSpPr>
        <p:spPr>
          <a:xfrm>
            <a:off x="4057326" y="548641"/>
            <a:ext cx="4663440" cy="360079"/>
          </a:xfrm>
        </p:spPr>
        <p:txBody>
          <a:bodyPr>
            <a:normAutofit fontScale="90000"/>
          </a:bodyPr>
          <a:lstStyle/>
          <a:p>
            <a:r>
              <a:rPr lang="en-US" dirty="0"/>
              <a:t>Exposure</a:t>
            </a:r>
          </a:p>
        </p:txBody>
      </p:sp>
      <p:sp>
        <p:nvSpPr>
          <p:cNvPr id="5129" name="Content Placeholder 3">
            <a:extLst>
              <a:ext uri="{FF2B5EF4-FFF2-40B4-BE49-F238E27FC236}">
                <a16:creationId xmlns:a16="http://schemas.microsoft.com/office/drawing/2014/main" id="{80B55DF8-4AB2-8560-94BB-C2121931957C}"/>
              </a:ext>
            </a:extLst>
          </p:cNvPr>
          <p:cNvSpPr>
            <a:spLocks noGrp="1"/>
          </p:cNvSpPr>
          <p:nvPr>
            <p:ph sz="quarter" idx="14"/>
          </p:nvPr>
        </p:nvSpPr>
        <p:spPr>
          <a:xfrm>
            <a:off x="5076056" y="1064136"/>
            <a:ext cx="3631034" cy="4297680"/>
          </a:xfrm>
        </p:spPr>
        <p:txBody>
          <a:bodyPr/>
          <a:lstStyle/>
          <a:p>
            <a:r>
              <a:rPr lang="en-GB" dirty="0"/>
              <a:t>	</a:t>
            </a:r>
            <a:r>
              <a:rPr lang="en-GB" sz="1500" b="1" dirty="0"/>
              <a:t>Total Behaviours Experienced</a:t>
            </a:r>
            <a:endParaRPr lang="en-GB" sz="1500" dirty="0"/>
          </a:p>
          <a:p>
            <a:r>
              <a:rPr lang="en-GB" sz="1200" dirty="0"/>
              <a:t>	Some groups were more likely that others to experience a greater range of illegal and/or harmful behaviours on social media. These included:</a:t>
            </a:r>
          </a:p>
          <a:p>
            <a:pPr lvl="1">
              <a:buFont typeface="Arial" panose="020B0604020202020204" pitchFamily="34" charset="0"/>
              <a:buChar char="•"/>
            </a:pPr>
            <a:r>
              <a:rPr lang="en-GB" sz="1200" dirty="0"/>
              <a:t>Females </a:t>
            </a:r>
          </a:p>
          <a:p>
            <a:pPr lvl="1">
              <a:buFont typeface="Arial" panose="020B0604020202020204" pitchFamily="34" charset="0"/>
              <a:buChar char="•"/>
            </a:pPr>
            <a:r>
              <a:rPr lang="en-GB" sz="1200" dirty="0"/>
              <a:t>Same-sex attracted young people </a:t>
            </a:r>
          </a:p>
          <a:p>
            <a:pPr lvl="1">
              <a:buFont typeface="Arial" panose="020B0604020202020204" pitchFamily="34" charset="0"/>
              <a:buChar char="•"/>
            </a:pPr>
            <a:r>
              <a:rPr lang="en-GB" sz="1200" dirty="0"/>
              <a:t>Those reporting a disability/long-term illness </a:t>
            </a:r>
          </a:p>
          <a:p>
            <a:pPr lvl="1">
              <a:buFont typeface="Arial" panose="020B0604020202020204" pitchFamily="34" charset="0"/>
              <a:buChar char="•"/>
            </a:pPr>
            <a:r>
              <a:rPr lang="en-GB" sz="1200" dirty="0"/>
              <a:t>Those coming from not well-off families </a:t>
            </a:r>
          </a:p>
          <a:p>
            <a:pPr lvl="1">
              <a:buFont typeface="Arial" panose="020B0604020202020204" pitchFamily="34" charset="0"/>
              <a:buChar char="•"/>
            </a:pPr>
            <a:r>
              <a:rPr lang="en-GB" sz="1200" dirty="0"/>
              <a:t>Those living in a big city </a:t>
            </a:r>
          </a:p>
          <a:p>
            <a:pPr lvl="1">
              <a:buFont typeface="Arial" panose="020B0604020202020204" pitchFamily="34" charset="0"/>
              <a:buChar char="•"/>
            </a:pPr>
            <a:r>
              <a:rPr lang="en-GB" sz="1200" dirty="0"/>
              <a:t>Those attending a Grammar school </a:t>
            </a:r>
          </a:p>
          <a:p>
            <a:pPr lvl="1">
              <a:buFont typeface="Arial" panose="020B0604020202020204" pitchFamily="34" charset="0"/>
              <a:buChar char="•"/>
            </a:pPr>
            <a:r>
              <a:rPr lang="en-GB" sz="1200" dirty="0"/>
              <a:t>Those spending more than 3-5 hours per day on social media</a:t>
            </a:r>
            <a:endParaRPr lang="en-US" sz="1200" dirty="0"/>
          </a:p>
          <a:p>
            <a:pPr marL="342900" lvl="1" indent="0"/>
            <a:endParaRPr lang="en-GB" sz="1000" dirty="0"/>
          </a:p>
          <a:p>
            <a:r>
              <a:rPr lang="en-GB" sz="1500" b="1" dirty="0"/>
              <a:t>	Exposure and Mental Health</a:t>
            </a:r>
            <a:endParaRPr lang="en-GB" sz="1500" dirty="0"/>
          </a:p>
          <a:p>
            <a:r>
              <a:rPr lang="en-GB" dirty="0"/>
              <a:t>	</a:t>
            </a:r>
            <a:r>
              <a:rPr lang="en-GB" sz="1200" dirty="0"/>
              <a:t>Young people believed that exposure to these types of illegal and/or harmful behaviours could negatively impact on mental health, beliefs and self-image.</a:t>
            </a:r>
          </a:p>
          <a:p>
            <a:pPr marL="342900" lvl="1" indent="0"/>
            <a:endParaRPr lang="en-GB" sz="1000" dirty="0"/>
          </a:p>
        </p:txBody>
      </p:sp>
      <p:pic>
        <p:nvPicPr>
          <p:cNvPr id="1032" name="Picture 8">
            <a:extLst>
              <a:ext uri="{FF2B5EF4-FFF2-40B4-BE49-F238E27FC236}">
                <a16:creationId xmlns:a16="http://schemas.microsoft.com/office/drawing/2014/main" id="{4883052C-A347-77EB-6A9A-D8AE12B75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493204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01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FB56F7-C645-5FE4-9FD1-502525796A48}"/>
              </a:ext>
            </a:extLst>
          </p:cNvPr>
          <p:cNvSpPr txBox="1"/>
          <p:nvPr/>
        </p:nvSpPr>
        <p:spPr>
          <a:xfrm>
            <a:off x="1151620" y="836712"/>
            <a:ext cx="6840760" cy="4247317"/>
          </a:xfrm>
          <a:prstGeom prst="rect">
            <a:avLst/>
          </a:prstGeom>
          <a:noFill/>
        </p:spPr>
        <p:txBody>
          <a:bodyPr wrap="square">
            <a:spAutoFit/>
          </a:bodyPr>
          <a:lstStyle/>
          <a:p>
            <a:pPr marL="548640" marR="548640" algn="ctr">
              <a:spcBef>
                <a:spcPts val="1800"/>
              </a:spcBef>
              <a:spcAft>
                <a:spcPts val="1800"/>
              </a:spcAft>
              <a:buNone/>
            </a:pPr>
            <a:r>
              <a:rPr lang="en-GB" sz="1800" i="1" dirty="0">
                <a:solidFill>
                  <a:srgbClr val="4F81BD"/>
                </a:solidFill>
                <a:effectLst/>
                <a:latin typeface="Arial" panose="020B0604020202020204" pitchFamily="34" charset="0"/>
                <a:ea typeface="Times New Roman" panose="02020603050405020304" pitchFamily="18" charset="0"/>
                <a:cs typeface="Times New Roman" panose="02020603050405020304" pitchFamily="18" charset="0"/>
              </a:rPr>
              <a:t>“Social media in my opinion is very manipulative and younger people who have access to it are believing so much stuff that is completely wrong, e.g. videos created with certain topics, body issues and bullying people into looking a certain way to attract other people. It is making more people develop mental health issues, like depression and anxiety, with a sense of not feeling good enough for anyone. Or even eating disorders in which people may starve themselves because they think they are too overweight, or people eating too much because they feel too thin. Bullying people because of the way they look is never acceptable, people feel like others have to be a certain size or have certain features to be worthy of being seen as a human to them. It’s unreal.”</a:t>
            </a:r>
          </a:p>
        </p:txBody>
      </p:sp>
    </p:spTree>
    <p:extLst>
      <p:ext uri="{BB962C8B-B14F-4D97-AF65-F5344CB8AC3E}">
        <p14:creationId xmlns:p14="http://schemas.microsoft.com/office/powerpoint/2010/main" val="14146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8DA5596-474B-5568-4459-CD1D7025911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7539" r="17539"/>
          <a:stretch>
            <a:fillRect/>
          </a:stretch>
        </p:blipFill>
        <p:spPr>
          <a:xfrm>
            <a:off x="4205287" y="188640"/>
            <a:ext cx="4938713" cy="5328592"/>
          </a:xfrm>
        </p:spPr>
      </p:pic>
      <p:sp>
        <p:nvSpPr>
          <p:cNvPr id="10" name="Title 2">
            <a:extLst>
              <a:ext uri="{FF2B5EF4-FFF2-40B4-BE49-F238E27FC236}">
                <a16:creationId xmlns:a16="http://schemas.microsoft.com/office/drawing/2014/main" id="{FEFD7EDE-A08D-51FD-9109-4FB3D53CAB69}"/>
              </a:ext>
            </a:extLst>
          </p:cNvPr>
          <p:cNvSpPr>
            <a:spLocks noGrp="1"/>
          </p:cNvSpPr>
          <p:nvPr>
            <p:ph type="title"/>
          </p:nvPr>
        </p:nvSpPr>
        <p:spPr>
          <a:xfrm>
            <a:off x="-683515" y="404664"/>
            <a:ext cx="5255515" cy="1165860"/>
          </a:xfrm>
        </p:spPr>
        <p:txBody>
          <a:bodyPr/>
          <a:lstStyle/>
          <a:p>
            <a:r>
              <a:rPr lang="en-US" dirty="0"/>
              <a:t>Impact</a:t>
            </a:r>
          </a:p>
        </p:txBody>
      </p:sp>
      <p:sp>
        <p:nvSpPr>
          <p:cNvPr id="12" name="Content Placeholder 3">
            <a:extLst>
              <a:ext uri="{FF2B5EF4-FFF2-40B4-BE49-F238E27FC236}">
                <a16:creationId xmlns:a16="http://schemas.microsoft.com/office/drawing/2014/main" id="{35F7A9B7-5773-C78B-F93E-152D00F73225}"/>
              </a:ext>
            </a:extLst>
          </p:cNvPr>
          <p:cNvSpPr>
            <a:spLocks noGrp="1"/>
          </p:cNvSpPr>
          <p:nvPr>
            <p:ph sz="quarter" idx="13"/>
          </p:nvPr>
        </p:nvSpPr>
        <p:spPr>
          <a:xfrm>
            <a:off x="395536" y="1988820"/>
            <a:ext cx="3286317" cy="2880360"/>
          </a:xfrm>
        </p:spPr>
        <p:txBody>
          <a:bodyPr>
            <a:normAutofit fontScale="92500"/>
          </a:bodyPr>
          <a:lstStyle/>
          <a:p>
            <a:pPr marL="0" indent="0" defTabSz="685800" fontAlgn="auto">
              <a:spcBef>
                <a:spcPts val="0"/>
              </a:spcBef>
              <a:spcAft>
                <a:spcPts val="0"/>
              </a:spcAft>
              <a:buNone/>
              <a:defRPr/>
            </a:pPr>
            <a:r>
              <a:rPr lang="en-GB" sz="1500" kern="1200" dirty="0">
                <a:solidFill>
                  <a:srgbClr val="585142">
                    <a:lumMod val="50000"/>
                  </a:srgbClr>
                </a:solidFill>
                <a:latin typeface="Selawik"/>
              </a:rPr>
              <a:t>Certain </a:t>
            </a:r>
            <a:r>
              <a:rPr lang="en-GB" sz="1500" dirty="0">
                <a:solidFill>
                  <a:srgbClr val="585142">
                    <a:lumMod val="50000"/>
                  </a:srgbClr>
                </a:solidFill>
                <a:latin typeface="Selawik"/>
              </a:rPr>
              <a:t>experiences of illegal and/or harmful </a:t>
            </a:r>
            <a:r>
              <a:rPr lang="en-GB" sz="1500" kern="1200" dirty="0">
                <a:solidFill>
                  <a:srgbClr val="585142">
                    <a:lumMod val="50000"/>
                  </a:srgbClr>
                </a:solidFill>
                <a:latin typeface="Selawik"/>
              </a:rPr>
              <a:t>behaviours were strongly linked to poorer mental health:</a:t>
            </a:r>
          </a:p>
          <a:p>
            <a:pPr marL="257175" indent="-257175" defTabSz="685800" fontAlgn="auto">
              <a:spcBef>
                <a:spcPts val="0"/>
              </a:spcBef>
              <a:spcAft>
                <a:spcPts val="0"/>
              </a:spcAft>
              <a:buFont typeface="Arial" panose="020B0604020202020204" pitchFamily="34" charset="0"/>
              <a:buChar char="•"/>
              <a:defRPr/>
            </a:pPr>
            <a:r>
              <a:rPr lang="en-GB" sz="1500" kern="1200" dirty="0">
                <a:solidFill>
                  <a:srgbClr val="585142">
                    <a:lumMod val="50000"/>
                  </a:srgbClr>
                </a:solidFill>
                <a:latin typeface="Selawik"/>
              </a:rPr>
              <a:t>Attempts to build a relationship to try to manipulate. </a:t>
            </a:r>
          </a:p>
          <a:p>
            <a:pPr marL="257175" indent="-257175" defTabSz="685800" fontAlgn="auto">
              <a:spcBef>
                <a:spcPts val="0"/>
              </a:spcBef>
              <a:spcAft>
                <a:spcPts val="0"/>
              </a:spcAft>
              <a:buFont typeface="Arial" panose="020B0604020202020204" pitchFamily="34" charset="0"/>
              <a:buChar char="•"/>
              <a:defRPr/>
            </a:pPr>
            <a:r>
              <a:rPr lang="en-GB" sz="1500" kern="1200" dirty="0">
                <a:solidFill>
                  <a:srgbClr val="585142">
                    <a:lumMod val="50000"/>
                  </a:srgbClr>
                </a:solidFill>
                <a:latin typeface="Selawik"/>
              </a:rPr>
              <a:t>Posting/sharing threatening, intimidating or harassing material about/towards you.</a:t>
            </a:r>
          </a:p>
          <a:p>
            <a:pPr marL="257175" indent="-257175" defTabSz="685800" fontAlgn="auto">
              <a:spcBef>
                <a:spcPts val="0"/>
              </a:spcBef>
              <a:spcAft>
                <a:spcPts val="0"/>
              </a:spcAft>
              <a:buFont typeface="Arial" panose="020B0604020202020204" pitchFamily="34" charset="0"/>
              <a:buChar char="•"/>
              <a:defRPr/>
            </a:pPr>
            <a:r>
              <a:rPr lang="en-GB" sz="1500" kern="1200" dirty="0">
                <a:solidFill>
                  <a:srgbClr val="585142">
                    <a:lumMod val="50000"/>
                  </a:srgbClr>
                </a:solidFill>
                <a:latin typeface="Selawik"/>
              </a:rPr>
              <a:t>Posting/sharing material motivated by hostility/dislike towards your race, religion, sexual orientation, disability, gender.</a:t>
            </a:r>
          </a:p>
          <a:p>
            <a:pPr marL="257175" indent="-257175" defTabSz="685800" fontAlgn="auto">
              <a:spcBef>
                <a:spcPts val="0"/>
              </a:spcBef>
              <a:spcAft>
                <a:spcPts val="0"/>
              </a:spcAft>
              <a:buFont typeface="Arial" panose="020B0604020202020204" pitchFamily="34" charset="0"/>
              <a:buChar char="•"/>
              <a:defRPr/>
            </a:pPr>
            <a:r>
              <a:rPr lang="en-GB" sz="1500" kern="1200" dirty="0">
                <a:solidFill>
                  <a:srgbClr val="585142">
                    <a:lumMod val="50000"/>
                  </a:srgbClr>
                </a:solidFill>
                <a:latin typeface="Selawik"/>
              </a:rPr>
              <a:t>Someone stalking your activities.</a:t>
            </a:r>
          </a:p>
          <a:p>
            <a:endParaRPr lang="en-US" dirty="0"/>
          </a:p>
        </p:txBody>
      </p:sp>
    </p:spTree>
    <p:extLst>
      <p:ext uri="{BB962C8B-B14F-4D97-AF65-F5344CB8AC3E}">
        <p14:creationId xmlns:p14="http://schemas.microsoft.com/office/powerpoint/2010/main" val="3845628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EA1768F-820E-491E-00B4-70C8336DF7DC}"/>
              </a:ext>
            </a:extLst>
          </p:cNvPr>
          <p:cNvPicPr>
            <a:picLocks noGrp="1" noChangeAspect="1"/>
          </p:cNvPicPr>
          <p:nvPr>
            <p:ph type="pic" sz="quarter" idx="13"/>
          </p:nvPr>
        </p:nvPicPr>
        <p:blipFill>
          <a:blip r:embed="rId3"/>
          <a:srcRect l="13843" r="13843"/>
          <a:stretch/>
        </p:blipFill>
        <p:spPr bwMode="auto">
          <a:xfrm>
            <a:off x="0" y="188640"/>
            <a:ext cx="4958632" cy="5328592"/>
          </a:xfrm>
          <a:prstGeom prst="rect">
            <a:avLst/>
          </a:prstGeom>
          <a:blipFill>
            <a:blip r:embed="rId4">
              <a:alphaModFix amt="70000"/>
            </a:blip>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
        <p:nvSpPr>
          <p:cNvPr id="3" name="Title 2">
            <a:extLst>
              <a:ext uri="{FF2B5EF4-FFF2-40B4-BE49-F238E27FC236}">
                <a16:creationId xmlns:a16="http://schemas.microsoft.com/office/drawing/2014/main" id="{8F67DD66-A928-F203-93DD-9CB7936FAD48}"/>
              </a:ext>
            </a:extLst>
          </p:cNvPr>
          <p:cNvSpPr>
            <a:spLocks noGrp="1"/>
          </p:cNvSpPr>
          <p:nvPr>
            <p:ph type="title"/>
          </p:nvPr>
        </p:nvSpPr>
        <p:spPr>
          <a:xfrm>
            <a:off x="5020026" y="548641"/>
            <a:ext cx="3700740" cy="432087"/>
          </a:xfrm>
        </p:spPr>
        <p:txBody>
          <a:bodyPr>
            <a:normAutofit fontScale="90000"/>
          </a:bodyPr>
          <a:lstStyle/>
          <a:p>
            <a:r>
              <a:rPr lang="en-GB" dirty="0"/>
              <a:t>Perpetrators</a:t>
            </a:r>
          </a:p>
        </p:txBody>
      </p:sp>
      <p:sp>
        <p:nvSpPr>
          <p:cNvPr id="4" name="Content Placeholder 3">
            <a:extLst>
              <a:ext uri="{FF2B5EF4-FFF2-40B4-BE49-F238E27FC236}">
                <a16:creationId xmlns:a16="http://schemas.microsoft.com/office/drawing/2014/main" id="{B73786BF-D731-5105-B853-109D0645F1D1}"/>
              </a:ext>
            </a:extLst>
          </p:cNvPr>
          <p:cNvSpPr>
            <a:spLocks noGrp="1"/>
          </p:cNvSpPr>
          <p:nvPr>
            <p:ph sz="quarter" idx="14"/>
          </p:nvPr>
        </p:nvSpPr>
        <p:spPr>
          <a:xfrm>
            <a:off x="4958632" y="1280160"/>
            <a:ext cx="3962180" cy="4297680"/>
          </a:xfrm>
        </p:spPr>
        <p:txBody>
          <a:bodyPr/>
          <a:lstStyle/>
          <a:p>
            <a:r>
              <a:rPr lang="en-US" dirty="0"/>
              <a:t>	</a:t>
            </a:r>
            <a:r>
              <a:rPr lang="en-US" sz="1500" b="1" dirty="0"/>
              <a:t>Strangers and Peers</a:t>
            </a:r>
          </a:p>
          <a:p>
            <a:r>
              <a:rPr lang="en-US" dirty="0"/>
              <a:t>	</a:t>
            </a:r>
            <a:r>
              <a:rPr lang="en-US" sz="1100" dirty="0"/>
              <a:t>Young people were asked </a:t>
            </a:r>
            <a:r>
              <a:rPr lang="en-GB" sz="1100" dirty="0"/>
              <a:t>who had perpetrated the illegal and/or harmful behaviours they had experienced. Multiple perpetrators could be identified. </a:t>
            </a:r>
            <a:r>
              <a:rPr lang="en-US" sz="1100" dirty="0"/>
              <a:t>While 42% identified the perpetrator as stranger, 67% said the perpetrator was known to them in their communities, with 63% identifying other young people as the perpetrators. </a:t>
            </a:r>
          </a:p>
          <a:p>
            <a:endParaRPr lang="en-US" sz="1100" dirty="0"/>
          </a:p>
          <a:p>
            <a:r>
              <a:rPr lang="en-US" sz="1100" dirty="0"/>
              <a:t>	</a:t>
            </a:r>
            <a:r>
              <a:rPr lang="en-US" sz="1500" b="1" dirty="0"/>
              <a:t>Likelihood of Perpetration</a:t>
            </a:r>
          </a:p>
          <a:p>
            <a:r>
              <a:rPr lang="en-US" sz="1100" dirty="0"/>
              <a:t>	Notably, young people believed that other young people would be 'very likely' or 'quite likely' to engage in illegal and/or harmful behaviours on social media. </a:t>
            </a:r>
          </a:p>
          <a:p>
            <a:endParaRPr lang="en-US" sz="1100" dirty="0"/>
          </a:p>
          <a:p>
            <a:r>
              <a:rPr lang="en-US" sz="1100" dirty="0"/>
              <a:t>	</a:t>
            </a:r>
            <a:r>
              <a:rPr lang="en-US" sz="1500" b="1" dirty="0"/>
              <a:t>‘Normal’, ‘Fun’ or ‘Banter’</a:t>
            </a:r>
          </a:p>
          <a:p>
            <a:r>
              <a:rPr lang="en-US" sz="1100" dirty="0"/>
              <a:t>	Despite being taught about online safety, some felt more attention needed to be paid to teaching young people about their </a:t>
            </a:r>
            <a:r>
              <a:rPr lang="en-US" sz="1100" u="sng" dirty="0"/>
              <a:t>own</a:t>
            </a:r>
            <a:r>
              <a:rPr lang="en-US" sz="1100" dirty="0"/>
              <a:t> actions could cause harm and tackle perceptions that engaging in such behaviours was 'normal', 'fun' or 'banter'. </a:t>
            </a:r>
          </a:p>
          <a:p>
            <a:endParaRPr lang="en-GB" dirty="0"/>
          </a:p>
        </p:txBody>
      </p:sp>
    </p:spTree>
    <p:extLst>
      <p:ext uri="{BB962C8B-B14F-4D97-AF65-F5344CB8AC3E}">
        <p14:creationId xmlns:p14="http://schemas.microsoft.com/office/powerpoint/2010/main" val="261677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E7BA774-2ABF-29C8-5CF5-C8F0133A76D0}"/>
              </a:ext>
            </a:extLst>
          </p:cNvPr>
          <p:cNvSpPr>
            <a:spLocks noGrp="1"/>
          </p:cNvSpPr>
          <p:nvPr>
            <p:ph type="title"/>
          </p:nvPr>
        </p:nvSpPr>
        <p:spPr>
          <a:xfrm>
            <a:off x="457200" y="274638"/>
            <a:ext cx="8229600" cy="1143000"/>
          </a:xfrm>
        </p:spPr>
        <p:txBody>
          <a:bodyPr/>
          <a:lstStyle/>
          <a:p>
            <a:r>
              <a:rPr lang="en-US" sz="2800" dirty="0"/>
              <a:t>Common Explanations Given For Perpetration</a:t>
            </a:r>
          </a:p>
        </p:txBody>
      </p:sp>
      <p:pic>
        <p:nvPicPr>
          <p:cNvPr id="8" name="Picture 7">
            <a:extLst>
              <a:ext uri="{FF2B5EF4-FFF2-40B4-BE49-F238E27FC236}">
                <a16:creationId xmlns:a16="http://schemas.microsoft.com/office/drawing/2014/main" id="{3EC2D76F-A66A-2334-0CFA-AF0D669A9074}"/>
              </a:ext>
            </a:extLst>
          </p:cNvPr>
          <p:cNvPicPr>
            <a:picLocks noChangeAspect="1"/>
          </p:cNvPicPr>
          <p:nvPr/>
        </p:nvPicPr>
        <p:blipFill>
          <a:blip r:embed="rId2"/>
          <a:stretch>
            <a:fillRect/>
          </a:stretch>
        </p:blipFill>
        <p:spPr>
          <a:xfrm>
            <a:off x="611560" y="908720"/>
            <a:ext cx="8075240" cy="4228518"/>
          </a:xfrm>
          <a:prstGeom prst="rect">
            <a:avLst/>
          </a:prstGeom>
        </p:spPr>
      </p:pic>
    </p:spTree>
    <p:extLst>
      <p:ext uri="{BB962C8B-B14F-4D97-AF65-F5344CB8AC3E}">
        <p14:creationId xmlns:p14="http://schemas.microsoft.com/office/powerpoint/2010/main" val="2830700179"/>
      </p:ext>
    </p:extLst>
  </p:cSld>
  <p:clrMapOvr>
    <a:masterClrMapping/>
  </p:clrMapOvr>
</p:sld>
</file>

<file path=ppt/theme/theme1.xml><?xml version="1.0" encoding="utf-8"?>
<a:theme xmlns:a="http://schemas.openxmlformats.org/drawingml/2006/main" name="Title Page">
  <a:themeElements>
    <a:clrScheme name="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ESS_PowerPoint_Template_25-26" id="{F31771DA-CB72-41E3-881F-F6507D861A06}" vid="{C2043806-696D-4543-8AE1-124919174A39}"/>
    </a:ext>
  </a:extLst>
</a:theme>
</file>

<file path=ppt/theme/theme2.xml><?xml version="1.0" encoding="utf-8"?>
<a:theme xmlns:a="http://schemas.openxmlformats.org/drawingml/2006/main" name="Back Page">
  <a:themeElements>
    <a:clrScheme name="Back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ck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ck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ck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ck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ck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ck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ck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ck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ck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ck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ck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ck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ck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KESS_PowerPoint_Template_25-26" id="{F31771DA-CB72-41E3-881F-F6507D861A06}" vid="{BEF4EFF6-D6C4-454A-9AD1-39CF33AE4B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ab77ea-b4a5-49e3-a1e8-d6dd23a1f286}" enabled="0" method="" siteId="{eaab77ea-b4a5-49e3-a1e8-d6dd23a1f286}" removed="1"/>
</clbl:labelList>
</file>

<file path=docProps/app.xml><?xml version="1.0" encoding="utf-8"?>
<Properties xmlns="http://schemas.openxmlformats.org/officeDocument/2006/extended-properties" xmlns:vt="http://schemas.openxmlformats.org/officeDocument/2006/docPropsVTypes">
  <Template>KESS_PowerPoint_Template_26</Template>
  <TotalTime>0</TotalTime>
  <Words>1276</Words>
  <Application>Microsoft Office PowerPoint</Application>
  <PresentationFormat>On-screen Show (4:3)</PresentationFormat>
  <Paragraphs>143</Paragraphs>
  <Slides>14</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Selawik</vt:lpstr>
      <vt:lpstr>Title Page</vt:lpstr>
      <vt:lpstr>Back Page</vt:lpstr>
      <vt:lpstr>Young people’s social media use: Experiences of illegal and/or harmful behaviours </vt:lpstr>
      <vt:lpstr>Report Overview</vt:lpstr>
      <vt:lpstr>Social Media Use </vt:lpstr>
      <vt:lpstr>PowerPoint Presentation</vt:lpstr>
      <vt:lpstr>Exposure</vt:lpstr>
      <vt:lpstr>PowerPoint Presentation</vt:lpstr>
      <vt:lpstr>Impact</vt:lpstr>
      <vt:lpstr>Perpetrators</vt:lpstr>
      <vt:lpstr>Common Explanations Given For Perpetration</vt:lpstr>
      <vt:lpstr>Platforms </vt:lpstr>
      <vt:lpstr>Support</vt:lpstr>
      <vt:lpstr>Recommendations </vt:lpstr>
      <vt:lpstr>Contact Details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Butler</dc:creator>
  <cp:lastModifiedBy>Michelle Butler</cp:lastModifiedBy>
  <cp:revision>2</cp:revision>
  <dcterms:created xsi:type="dcterms:W3CDTF">2026-04-24T08:27:04Z</dcterms:created>
  <dcterms:modified xsi:type="dcterms:W3CDTF">2026-05-06T14:07:01Z</dcterms:modified>
</cp:coreProperties>
</file>