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0"/>
  </p:notesMasterIdLst>
  <p:handoutMasterIdLst>
    <p:handoutMasterId r:id="rId21"/>
  </p:handoutMasterIdLst>
  <p:sldIdLst>
    <p:sldId id="256" r:id="rId3"/>
    <p:sldId id="540" r:id="rId4"/>
    <p:sldId id="259" r:id="rId5"/>
    <p:sldId id="260" r:id="rId6"/>
    <p:sldId id="543" r:id="rId7"/>
    <p:sldId id="261" r:id="rId8"/>
    <p:sldId id="264" r:id="rId9"/>
    <p:sldId id="502" r:id="rId10"/>
    <p:sldId id="263" r:id="rId11"/>
    <p:sldId id="539" r:id="rId12"/>
    <p:sldId id="544" r:id="rId13"/>
    <p:sldId id="268" r:id="rId14"/>
    <p:sldId id="267" r:id="rId15"/>
    <p:sldId id="266" r:id="rId16"/>
    <p:sldId id="545" r:id="rId17"/>
    <p:sldId id="282" r:id="rId18"/>
    <p:sldId id="258" r:id="rId1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709" autoAdjust="0"/>
  </p:normalViewPr>
  <p:slideViewPr>
    <p:cSldViewPr>
      <p:cViewPr varScale="1">
        <p:scale>
          <a:sx n="59" d="100"/>
          <a:sy n="59" d="100"/>
        </p:scale>
        <p:origin x="140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8DF322-73E6-420D-8620-B390C37A0BB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10969B-D3F7-430F-85E8-74924DEABB29}">
      <dgm:prSet/>
      <dgm:spPr>
        <a:xfrm>
          <a:off x="2355691" y="585449"/>
          <a:ext cx="5520094" cy="350526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72B6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 panose="020B0603020202020204"/>
              <a:ea typeface="+mn-ea"/>
              <a:cs typeface="+mn-cs"/>
            </a:rPr>
            <a:t>“Increased my anxiety and  pain medication. Binge eating led to further obesity. Compounded my PTSD.” Participant 2 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gm:t>
    </dgm:pt>
    <dgm:pt modelId="{BAC14BB8-7809-4735-BDEE-AD134FC6FEE9}" type="parTrans" cxnId="{A6DC6C42-A807-494B-9068-8864B6019B4A}">
      <dgm:prSet/>
      <dgm:spPr/>
      <dgm:t>
        <a:bodyPr/>
        <a:lstStyle/>
        <a:p>
          <a:endParaRPr lang="en-US"/>
        </a:p>
      </dgm:t>
    </dgm:pt>
    <dgm:pt modelId="{5670D793-A943-4238-916B-BA7B440545B6}" type="sibTrans" cxnId="{A6DC6C42-A807-494B-9068-8864B6019B4A}">
      <dgm:prSet/>
      <dgm:spPr/>
      <dgm:t>
        <a:bodyPr/>
        <a:lstStyle/>
        <a:p>
          <a:endParaRPr lang="en-US"/>
        </a:p>
      </dgm:t>
    </dgm:pt>
    <dgm:pt modelId="{EFC0A471-C294-4D26-B6C3-7B2EF6FF7B6F}" type="pres">
      <dgm:prSet presAssocID="{828DF322-73E6-420D-8620-B390C37A0B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620829-5842-43A5-B02E-345E08585E48}" type="pres">
      <dgm:prSet presAssocID="{C210969B-D3F7-430F-85E8-74924DEABB29}" presName="hierRoot1" presStyleCnt="0"/>
      <dgm:spPr/>
    </dgm:pt>
    <dgm:pt modelId="{D459219C-5D6B-4429-BF11-FA99C816343A}" type="pres">
      <dgm:prSet presAssocID="{C210969B-D3F7-430F-85E8-74924DEABB29}" presName="composite" presStyleCnt="0"/>
      <dgm:spPr/>
    </dgm:pt>
    <dgm:pt modelId="{20437B6C-098E-4CF1-87DA-1BBF3EFAEEE1}" type="pres">
      <dgm:prSet presAssocID="{C210969B-D3F7-430F-85E8-74924DEABB29}" presName="background" presStyleLbl="node0" presStyleIdx="0" presStyleCnt="1"/>
      <dgm:spPr>
        <a:xfrm>
          <a:off x="1742347" y="2772"/>
          <a:ext cx="5520094" cy="3505260"/>
        </a:xfrm>
        <a:prstGeom prst="roundRect">
          <a:avLst>
            <a:gd name="adj" fmla="val 10000"/>
          </a:avLst>
        </a:prstGeom>
        <a:solidFill>
          <a:srgbClr val="072B62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880A19E8-3C37-47AE-9825-0544F09B7149}" type="pres">
      <dgm:prSet presAssocID="{C210969B-D3F7-430F-85E8-74924DEABB29}" presName="text" presStyleLbl="fgAcc0" presStyleIdx="0" presStyleCnt="1" custScaleX="138755" custScaleY="173923" custLinFactNeighborX="-15413" custLinFactNeighborY="-14585">
        <dgm:presLayoutVars>
          <dgm:chPref val="3"/>
        </dgm:presLayoutVars>
      </dgm:prSet>
      <dgm:spPr/>
    </dgm:pt>
    <dgm:pt modelId="{4A5CF647-9CD2-4103-A496-1D6C5868581C}" type="pres">
      <dgm:prSet presAssocID="{C210969B-D3F7-430F-85E8-74924DEABB29}" presName="hierChild2" presStyleCnt="0"/>
      <dgm:spPr/>
    </dgm:pt>
  </dgm:ptLst>
  <dgm:cxnLst>
    <dgm:cxn modelId="{E3F3A22C-7C23-48D2-AD4C-556F2F41A1C3}" type="presOf" srcId="{C210969B-D3F7-430F-85E8-74924DEABB29}" destId="{880A19E8-3C37-47AE-9825-0544F09B7149}" srcOrd="0" destOrd="0" presId="urn:microsoft.com/office/officeart/2005/8/layout/hierarchy1"/>
    <dgm:cxn modelId="{A6DC6C42-A807-494B-9068-8864B6019B4A}" srcId="{828DF322-73E6-420D-8620-B390C37A0BB0}" destId="{C210969B-D3F7-430F-85E8-74924DEABB29}" srcOrd="0" destOrd="0" parTransId="{BAC14BB8-7809-4735-BDEE-AD134FC6FEE9}" sibTransId="{5670D793-A943-4238-916B-BA7B440545B6}"/>
    <dgm:cxn modelId="{5EFC7844-C6A9-4874-A0C0-56F3BDBCB435}" type="presOf" srcId="{828DF322-73E6-420D-8620-B390C37A0BB0}" destId="{EFC0A471-C294-4D26-B6C3-7B2EF6FF7B6F}" srcOrd="0" destOrd="0" presId="urn:microsoft.com/office/officeart/2005/8/layout/hierarchy1"/>
    <dgm:cxn modelId="{A0D10DE3-CBB0-44DF-A4D6-45D7516F10CD}" type="presParOf" srcId="{EFC0A471-C294-4D26-B6C3-7B2EF6FF7B6F}" destId="{A0620829-5842-43A5-B02E-345E08585E48}" srcOrd="0" destOrd="0" presId="urn:microsoft.com/office/officeart/2005/8/layout/hierarchy1"/>
    <dgm:cxn modelId="{E2FDDA15-C8CD-41B3-88A6-1479CF8D1A1B}" type="presParOf" srcId="{A0620829-5842-43A5-B02E-345E08585E48}" destId="{D459219C-5D6B-4429-BF11-FA99C816343A}" srcOrd="0" destOrd="0" presId="urn:microsoft.com/office/officeart/2005/8/layout/hierarchy1"/>
    <dgm:cxn modelId="{40A00578-EE37-4DCC-84AC-5304BE1BDF4B}" type="presParOf" srcId="{D459219C-5D6B-4429-BF11-FA99C816343A}" destId="{20437B6C-098E-4CF1-87DA-1BBF3EFAEEE1}" srcOrd="0" destOrd="0" presId="urn:microsoft.com/office/officeart/2005/8/layout/hierarchy1"/>
    <dgm:cxn modelId="{11556A1B-4488-417A-B8CE-17F868818C6E}" type="presParOf" srcId="{D459219C-5D6B-4429-BF11-FA99C816343A}" destId="{880A19E8-3C37-47AE-9825-0544F09B7149}" srcOrd="1" destOrd="0" presId="urn:microsoft.com/office/officeart/2005/8/layout/hierarchy1"/>
    <dgm:cxn modelId="{CEB50D6A-55F7-46DE-8A2B-56109979B9B2}" type="presParOf" srcId="{A0620829-5842-43A5-B02E-345E08585E48}" destId="{4A5CF647-9CD2-4103-A496-1D6C5868581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8DF322-73E6-420D-8620-B390C37A0BB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C2A1FEC-7FA5-407E-9EBE-EDD46BB2918E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en-GB" dirty="0"/>
            <a:t>“Lack of public information and not being treated seriously by police” Participant 9</a:t>
          </a:r>
          <a:endParaRPr lang="en-US" dirty="0"/>
        </a:p>
      </dgm:t>
    </dgm:pt>
    <dgm:pt modelId="{1398FAA7-0268-4720-9287-5F358EC04499}" type="parTrans" cxnId="{1AD25757-2BE0-4B41-8144-642006C72511}">
      <dgm:prSet/>
      <dgm:spPr/>
      <dgm:t>
        <a:bodyPr/>
        <a:lstStyle/>
        <a:p>
          <a:endParaRPr lang="en-GB"/>
        </a:p>
      </dgm:t>
    </dgm:pt>
    <dgm:pt modelId="{AFC55F8B-D5CB-4EF0-A974-0960F973ABEE}" type="sibTrans" cxnId="{1AD25757-2BE0-4B41-8144-642006C72511}">
      <dgm:prSet/>
      <dgm:spPr/>
      <dgm:t>
        <a:bodyPr/>
        <a:lstStyle/>
        <a:p>
          <a:endParaRPr lang="en-GB"/>
        </a:p>
      </dgm:t>
    </dgm:pt>
    <dgm:pt modelId="{EFC0A471-C294-4D26-B6C3-7B2EF6FF7B6F}" type="pres">
      <dgm:prSet presAssocID="{828DF322-73E6-420D-8620-B390C37A0B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AD0B237-E953-4950-A506-C5E08D3BFA4A}" type="pres">
      <dgm:prSet presAssocID="{BC2A1FEC-7FA5-407E-9EBE-EDD46BB2918E}" presName="hierRoot1" presStyleCnt="0"/>
      <dgm:spPr/>
    </dgm:pt>
    <dgm:pt modelId="{98EEAA4A-9979-49E2-9548-9C97B71D375A}" type="pres">
      <dgm:prSet presAssocID="{BC2A1FEC-7FA5-407E-9EBE-EDD46BB2918E}" presName="composite" presStyleCnt="0"/>
      <dgm:spPr/>
    </dgm:pt>
    <dgm:pt modelId="{2310F0E7-D4FE-430F-942F-B38FB78BC6DE}" type="pres">
      <dgm:prSet presAssocID="{BC2A1FEC-7FA5-407E-9EBE-EDD46BB2918E}" presName="background" presStyleLbl="node0" presStyleIdx="0" presStyleCnt="1"/>
      <dgm:spPr>
        <a:solidFill>
          <a:srgbClr val="002060"/>
        </a:solidFill>
        <a:ln>
          <a:solidFill>
            <a:schemeClr val="accent4"/>
          </a:solidFill>
        </a:ln>
      </dgm:spPr>
    </dgm:pt>
    <dgm:pt modelId="{BE5BB579-2E45-4D9E-B321-53582DD99D9A}" type="pres">
      <dgm:prSet presAssocID="{BC2A1FEC-7FA5-407E-9EBE-EDD46BB2918E}" presName="text" presStyleLbl="fgAcc0" presStyleIdx="0" presStyleCnt="1" custScaleX="135251" custScaleY="163404" custLinFactNeighborX="95857" custLinFactNeighborY="38604">
        <dgm:presLayoutVars>
          <dgm:chPref val="3"/>
        </dgm:presLayoutVars>
      </dgm:prSet>
      <dgm:spPr/>
    </dgm:pt>
    <dgm:pt modelId="{A17AD4DD-4625-4FB8-9FDA-8D56249A6403}" type="pres">
      <dgm:prSet presAssocID="{BC2A1FEC-7FA5-407E-9EBE-EDD46BB2918E}" presName="hierChild2" presStyleCnt="0"/>
      <dgm:spPr/>
    </dgm:pt>
  </dgm:ptLst>
  <dgm:cxnLst>
    <dgm:cxn modelId="{5EFC7844-C6A9-4874-A0C0-56F3BDBCB435}" type="presOf" srcId="{828DF322-73E6-420D-8620-B390C37A0BB0}" destId="{EFC0A471-C294-4D26-B6C3-7B2EF6FF7B6F}" srcOrd="0" destOrd="0" presId="urn:microsoft.com/office/officeart/2005/8/layout/hierarchy1"/>
    <dgm:cxn modelId="{1AD25757-2BE0-4B41-8144-642006C72511}" srcId="{828DF322-73E6-420D-8620-B390C37A0BB0}" destId="{BC2A1FEC-7FA5-407E-9EBE-EDD46BB2918E}" srcOrd="0" destOrd="0" parTransId="{1398FAA7-0268-4720-9287-5F358EC04499}" sibTransId="{AFC55F8B-D5CB-4EF0-A974-0960F973ABEE}"/>
    <dgm:cxn modelId="{52B3FFEF-2117-4279-ACA7-D6F1D602DB71}" type="presOf" srcId="{BC2A1FEC-7FA5-407E-9EBE-EDD46BB2918E}" destId="{BE5BB579-2E45-4D9E-B321-53582DD99D9A}" srcOrd="0" destOrd="0" presId="urn:microsoft.com/office/officeart/2005/8/layout/hierarchy1"/>
    <dgm:cxn modelId="{41E8582D-137F-46C8-8CE0-2A5CC6AD30E4}" type="presParOf" srcId="{EFC0A471-C294-4D26-B6C3-7B2EF6FF7B6F}" destId="{6AD0B237-E953-4950-A506-C5E08D3BFA4A}" srcOrd="0" destOrd="0" presId="urn:microsoft.com/office/officeart/2005/8/layout/hierarchy1"/>
    <dgm:cxn modelId="{A949949B-E605-4B21-B90F-CF3B27CFD26B}" type="presParOf" srcId="{6AD0B237-E953-4950-A506-C5E08D3BFA4A}" destId="{98EEAA4A-9979-49E2-9548-9C97B71D375A}" srcOrd="0" destOrd="0" presId="urn:microsoft.com/office/officeart/2005/8/layout/hierarchy1"/>
    <dgm:cxn modelId="{8984F1A8-C17B-40EB-A05E-04A078DC60B1}" type="presParOf" srcId="{98EEAA4A-9979-49E2-9548-9C97B71D375A}" destId="{2310F0E7-D4FE-430F-942F-B38FB78BC6DE}" srcOrd="0" destOrd="0" presId="urn:microsoft.com/office/officeart/2005/8/layout/hierarchy1"/>
    <dgm:cxn modelId="{473D6D94-8877-438E-AF6B-4297DC84E232}" type="presParOf" srcId="{98EEAA4A-9979-49E2-9548-9C97B71D375A}" destId="{BE5BB579-2E45-4D9E-B321-53582DD99D9A}" srcOrd="1" destOrd="0" presId="urn:microsoft.com/office/officeart/2005/8/layout/hierarchy1"/>
    <dgm:cxn modelId="{2C1D4DB0-F9E3-44AC-AC07-BF6B08DE7103}" type="presParOf" srcId="{6AD0B237-E953-4950-A506-C5E08D3BFA4A}" destId="{A17AD4DD-4625-4FB8-9FDA-8D56249A640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37B6C-098E-4CF1-87DA-1BBF3EFAEEE1}">
      <dsp:nvSpPr>
        <dsp:cNvPr id="0" name=""/>
        <dsp:cNvSpPr/>
      </dsp:nvSpPr>
      <dsp:spPr>
        <a:xfrm>
          <a:off x="1080110" y="-226542"/>
          <a:ext cx="3407373" cy="2712075"/>
        </a:xfrm>
        <a:prstGeom prst="roundRect">
          <a:avLst>
            <a:gd name="adj" fmla="val 10000"/>
          </a:avLst>
        </a:prstGeom>
        <a:solidFill>
          <a:srgbClr val="072B62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A19E8-3C37-47AE-9825-0544F09B7149}">
      <dsp:nvSpPr>
        <dsp:cNvPr id="0" name=""/>
        <dsp:cNvSpPr/>
      </dsp:nvSpPr>
      <dsp:spPr>
        <a:xfrm>
          <a:off x="1352963" y="32667"/>
          <a:ext cx="3407373" cy="271207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72B6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 panose="020B0603020202020204"/>
              <a:ea typeface="+mn-ea"/>
              <a:cs typeface="+mn-cs"/>
            </a:rPr>
            <a:t>“Increased my anxiety and  pain medication. Binge eating led to further obesity. Compounded my PTSD.” Participant 2 </a:t>
          </a:r>
          <a:endParaRPr lang="en-US" sz="2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1432397" y="112101"/>
        <a:ext cx="3248505" cy="2553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0F0E7-D4FE-430F-942F-B38FB78BC6DE}">
      <dsp:nvSpPr>
        <dsp:cNvPr id="0" name=""/>
        <dsp:cNvSpPr/>
      </dsp:nvSpPr>
      <dsp:spPr>
        <a:xfrm>
          <a:off x="2791084" y="89"/>
          <a:ext cx="3517390" cy="2698463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BB579-2E45-4D9E-B321-53582DD99D9A}">
      <dsp:nvSpPr>
        <dsp:cNvPr id="0" name=""/>
        <dsp:cNvSpPr/>
      </dsp:nvSpPr>
      <dsp:spPr>
        <a:xfrm>
          <a:off x="3080044" y="274601"/>
          <a:ext cx="3517390" cy="2698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“Lack of public information and not being treated seriously by police” Participant 9</a:t>
          </a:r>
          <a:endParaRPr lang="en-US" sz="2900" kern="1200" dirty="0"/>
        </a:p>
      </dsp:txBody>
      <dsp:txXfrm>
        <a:off x="3159079" y="353636"/>
        <a:ext cx="3359320" cy="2540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EC1DB1-283C-425F-A621-9B25E60DEC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051C8B-F87A-47FD-945C-7A55DCA8D7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D9F84FD-D12D-430F-9AF0-92BC6EB44A40}" type="datetimeFigureOut">
              <a:rPr lang="en-US"/>
              <a:pPr>
                <a:defRPr/>
              </a:pPr>
              <a:t>5/8/2026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FEBC4-50BF-41B6-913F-10AFCA81EA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C53B6-3794-4609-90E0-5E64984967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FB84E94-E76A-43CD-8791-A05253221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261CE7-C32A-4F1F-AA7C-244176E88B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B4B303-3C90-4573-B675-F6A0672EF6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2EC711F-A14A-4764-8EAD-F14ADD80FE21}" type="datetimeFigureOut">
              <a:rPr lang="en-US"/>
              <a:pPr>
                <a:defRPr/>
              </a:pPr>
              <a:t>5/8/2026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6F3BB70-F5BF-4280-902B-97E85D66FB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C06C489-4B7E-482B-81D9-3237E5B78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F0D26-9DCE-4293-8829-7C77E4FAC6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1902F-F904-47C0-B951-CA07B8232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46C1283-D19D-46D9-864A-27EEA71B9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788025" y="1052738"/>
            <a:ext cx="3957637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6437" y="3573016"/>
            <a:ext cx="3959225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35A27B8-81D5-406A-8D68-89536C9CE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" r="328"/>
          <a:stretch/>
        </p:blipFill>
        <p:spPr>
          <a:xfrm>
            <a:off x="0" y="0"/>
            <a:ext cx="4644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3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62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487203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4872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3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731251" y="5486402"/>
            <a:ext cx="336550" cy="746759"/>
          </a:xfrm>
          <a:prstGeom prst="rect">
            <a:avLst/>
          </a:prstGeom>
        </p:spPr>
        <p:txBody>
          <a:bodyPr vert="vert270"/>
          <a:lstStyle>
            <a:lvl1pPr>
              <a:defRPr lang="en-US" sz="825" b="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fld id="{B21CEDC7-17F2-4C22-9DB1-7E7DF8501B78}" type="datetime1">
              <a:rPr lang="en-GB">
                <a:solidFill>
                  <a:prstClr val="white">
                    <a:lumMod val="75000"/>
                  </a:prstClr>
                </a:solidFill>
              </a:rPr>
              <a:pPr/>
              <a:t>08/05/2026</a:t>
            </a:fld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86801" y="1265238"/>
            <a:ext cx="369481" cy="4144962"/>
          </a:xfrm>
          <a:prstGeom prst="rect">
            <a:avLst/>
          </a:prstGeom>
        </p:spPr>
        <p:txBody>
          <a:bodyPr vert="vert270"/>
          <a:lstStyle>
            <a:lvl1pPr algn="l">
              <a:defRPr lang="en-US" sz="825" b="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5" name="Title 4"/>
          <p:cNvSpPr txBox="1">
            <a:spLocks/>
          </p:cNvSpPr>
          <p:nvPr userDrawn="1"/>
        </p:nvSpPr>
        <p:spPr>
          <a:xfrm>
            <a:off x="457200" y="304800"/>
            <a:ext cx="8229600" cy="7921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GB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>
            <a:noAutofit/>
          </a:bodyPr>
          <a:lstStyle>
            <a:lvl1pPr marL="82296" indent="0" algn="l">
              <a:lnSpc>
                <a:spcPct val="150000"/>
              </a:lnSpc>
              <a:buNone/>
              <a:defRPr kumimoji="0" lang="en-GB" sz="2400" b="1" kern="1200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94894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473202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68580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 marL="85725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8C1AF6-B3C6-4264-97B9-64970F6A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8" y="6041363"/>
            <a:ext cx="512504" cy="365125"/>
          </a:xfrm>
        </p:spPr>
        <p:txBody>
          <a:bodyPr/>
          <a:lstStyle/>
          <a:p>
            <a:fld id="{10EE1E60-C4D4-410B-9FAC-AA29AA2FDA51}" type="slidenum">
              <a:rPr lang="en-US" smtClean="0">
                <a:solidFill>
                  <a:srgbClr val="4A66AC"/>
                </a:solidFill>
              </a:rPr>
              <a:pPr/>
              <a:t>‹#›</a:t>
            </a:fld>
            <a:endParaRPr lang="en-US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28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365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406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285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726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063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69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67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088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9742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208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238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65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27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20713"/>
            <a:ext cx="4038600" cy="45259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20713"/>
            <a:ext cx="4038600" cy="45259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30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01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18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1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44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76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Page 2 top banner">
            <a:extLst>
              <a:ext uri="{FF2B5EF4-FFF2-40B4-BE49-F238E27FC236}">
                <a16:creationId xmlns:a16="http://schemas.microsoft.com/office/drawing/2014/main" id="{C43EE299-82E1-4853-A770-F6ADD486B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6">
            <a:extLst>
              <a:ext uri="{FF2B5EF4-FFF2-40B4-BE49-F238E27FC236}">
                <a16:creationId xmlns:a16="http://schemas.microsoft.com/office/drawing/2014/main" id="{3BBBF527-E12A-4DFC-83E0-674990E74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207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Insert text here…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58667A-6B6B-4968-BA2B-D425BBB65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D174A6-A2AA-4F8D-9656-261E3F608A2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2" y="5467350"/>
            <a:ext cx="9090336" cy="1384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defRPr sz="9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D0BD077-9D6A-484A-A3AC-AAE58929AE6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3" y="0"/>
            <a:ext cx="9139774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Zhraa.Alhaboby@Open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8F354A2-6DAB-4401-8E7A-A8E697EF83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733925" y="1646238"/>
            <a:ext cx="3942531" cy="110331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The cyber-victimisation of disabled adults in Northern Ireland</a:t>
            </a:r>
            <a:endParaRPr lang="en-US" altLang="en-US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4C3F429-CEF2-4A8E-9173-D88014411F4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64088" y="3645024"/>
            <a:ext cx="2970212" cy="131445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1600" b="1" dirty="0"/>
              <a:t>Dr </a:t>
            </a:r>
            <a:r>
              <a:rPr lang="en-GB" altLang="en-US" sz="1600" b="1"/>
              <a:t>Zhraa Alhaboby</a:t>
            </a:r>
            <a:endParaRPr lang="en-GB" altLang="en-US" sz="1600" b="1" dirty="0"/>
          </a:p>
          <a:p>
            <a:pPr eaLnBrk="1" hangingPunct="1">
              <a:defRPr/>
            </a:pPr>
            <a:r>
              <a:rPr lang="en-US" altLang="en-US" sz="1400" dirty="0"/>
              <a:t>The Open University</a:t>
            </a:r>
          </a:p>
          <a:p>
            <a:pPr eaLnBrk="1" hangingPunct="1">
              <a:defRPr/>
            </a:pPr>
            <a:endParaRPr lang="en-US" altLang="en-US" sz="1400" dirty="0"/>
          </a:p>
          <a:p>
            <a:pPr eaLnBrk="1" hangingPunct="1">
              <a:defRPr/>
            </a:pPr>
            <a:r>
              <a:rPr lang="en-US" altLang="en-US" sz="1400" dirty="0">
                <a:hlinkClick r:id="rId2"/>
              </a:rPr>
              <a:t>Zhraa.Alhaboby@Open.ac.uk</a:t>
            </a:r>
            <a:endParaRPr lang="en-US" altLang="en-US" sz="1400" dirty="0"/>
          </a:p>
          <a:p>
            <a:pPr eaLnBrk="1" hangingPunct="1">
              <a:defRPr/>
            </a:pPr>
            <a:endParaRPr lang="en-GB" alt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CC503-4739-87B0-8FDF-58EE418D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Participant’s voice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2797D3B-A074-B9E9-5EC8-556C09C04E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261646"/>
              </p:ext>
            </p:extLst>
          </p:nvPr>
        </p:nvGraphicFramePr>
        <p:xfrm>
          <a:off x="1403648" y="1711325"/>
          <a:ext cx="6597435" cy="2973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0566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34BFE-2DDB-A921-BF56-6A294000D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E3105-C7B5-8752-14A3-97D0BA969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GB" dirty="0"/>
              <a:t>Support gap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31ADCE5D-26D8-9BE7-84A5-869B540553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064846"/>
              </p:ext>
            </p:extLst>
          </p:nvPr>
        </p:nvGraphicFramePr>
        <p:xfrm>
          <a:off x="2123728" y="2276872"/>
          <a:ext cx="6597435" cy="2973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713383-B4A5-9C5B-250D-04A2CE749DC0}"/>
              </a:ext>
            </a:extLst>
          </p:cNvPr>
          <p:cNvSpPr txBox="1"/>
          <p:nvPr/>
        </p:nvSpPr>
        <p:spPr>
          <a:xfrm>
            <a:off x="611560" y="1196752"/>
            <a:ext cx="41044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3366"/>
                </a:solidFill>
              </a:defRPr>
            </a:pPr>
            <a:r>
              <a:rPr dirty="0"/>
              <a:t>0%</a:t>
            </a:r>
          </a:p>
          <a:p>
            <a:pPr>
              <a:defRPr sz="2000"/>
            </a:pPr>
            <a:r>
              <a:rPr lang="en-GB" dirty="0"/>
              <a:t>R</a:t>
            </a:r>
            <a:r>
              <a:rPr dirty="0" err="1"/>
              <a:t>eported</a:t>
            </a:r>
            <a:r>
              <a:rPr dirty="0"/>
              <a:t> cyber-</a:t>
            </a:r>
            <a:r>
              <a:rPr dirty="0" err="1"/>
              <a:t>victimisation</a:t>
            </a:r>
            <a:br>
              <a:rPr dirty="0"/>
            </a:br>
            <a:r>
              <a:rPr dirty="0"/>
              <a:t>to police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5B574-1199-EEDC-37D1-CE9030C70703}"/>
              </a:ext>
            </a:extLst>
          </p:cNvPr>
          <p:cNvSpPr txBox="1"/>
          <p:nvPr/>
        </p:nvSpPr>
        <p:spPr>
          <a:xfrm>
            <a:off x="457200" y="3140968"/>
            <a:ext cx="40836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r>
              <a:rPr lang="en-GB" sz="1600" dirty="0"/>
              <a:t>Issues of trust in formal systems.</a:t>
            </a:r>
          </a:p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r>
              <a:rPr lang="en-GB" sz="1600" dirty="0"/>
              <a:t>Concerns about victim-blaming and disbelief.</a:t>
            </a:r>
          </a:p>
        </p:txBody>
      </p:sp>
    </p:spTree>
    <p:extLst>
      <p:ext uri="{BB962C8B-B14F-4D97-AF65-F5344CB8AC3E}">
        <p14:creationId xmlns:p14="http://schemas.microsoft.com/office/powerpoint/2010/main" val="1781997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research and Northern Ireland context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45259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Comparison to previous research by the team in England and Scotland. </a:t>
            </a:r>
          </a:p>
          <a:p>
            <a:pPr marL="0" indent="0"/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sz="2000" dirty="0"/>
              <a:t>Smaller population increases visibility</a:t>
            </a:r>
            <a:r>
              <a:rPr lang="en-GB" sz="2000" dirty="0"/>
              <a:t>. </a:t>
            </a:r>
            <a:r>
              <a:rPr sz="2000" dirty="0"/>
              <a:t>Participants reported feeling more exposed</a:t>
            </a:r>
            <a:r>
              <a:rPr lang="en-GB" sz="2000" dirty="0"/>
              <a:t>, identifiable </a:t>
            </a:r>
            <a:r>
              <a:rPr sz="2000" dirty="0"/>
              <a:t>and less protected</a:t>
            </a:r>
            <a:r>
              <a:rPr lang="en-GB" sz="2000" dirty="0"/>
              <a:t> when facing hostile public attitudes.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Health information and political views were used alongside disability-related targeting.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Experiences during the COVID-19 pandemic (hostility, vaccination and medical exemption) </a:t>
            </a:r>
            <a:endParaRPr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96" y="479682"/>
            <a:ext cx="8229600" cy="1143000"/>
          </a:xfrm>
        </p:spPr>
        <p:txBody>
          <a:bodyPr/>
          <a:lstStyle/>
          <a:p>
            <a:r>
              <a:rPr lang="en-GB" dirty="0"/>
              <a:t>Why this matters for policymakers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09" y="1484784"/>
            <a:ext cx="3825011" cy="4525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Risk of policy not fully addressing real-world experiences.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This results in a fragmented response across systems.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33F7A3-DF18-E3E9-FE26-7C3640D0F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1" t="17773" r="3120" b="4265"/>
          <a:stretch>
            <a:fillRect/>
          </a:stretch>
        </p:blipFill>
        <p:spPr>
          <a:xfrm>
            <a:off x="4139952" y="1124744"/>
            <a:ext cx="4896544" cy="41061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Policy relevance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sz="2000" dirty="0"/>
              <a:t>Victims and Witnesses of Crime Bill aims to improve victim experience</a:t>
            </a:r>
            <a:r>
              <a:rPr lang="en-GB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sz="2000" dirty="0"/>
          </a:p>
          <a:p>
            <a:pPr>
              <a:buFont typeface="Arial" panose="020B0604020202020204" pitchFamily="34" charset="0"/>
              <a:buChar char="•"/>
            </a:pPr>
            <a:r>
              <a:rPr sz="2000" dirty="0"/>
              <a:t>Section 75 requires consideration of differential impacts on disabled people</a:t>
            </a:r>
            <a:r>
              <a:rPr lang="en-GB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sz="2000" dirty="0"/>
          </a:p>
          <a:p>
            <a:pPr>
              <a:buFont typeface="Arial" panose="020B0604020202020204" pitchFamily="34" charset="0"/>
              <a:buChar char="•"/>
            </a:pPr>
            <a:r>
              <a:rPr sz="2000" dirty="0"/>
              <a:t>Disability Strategy 2025–2035 promotes inclusion and participation</a:t>
            </a:r>
            <a:r>
              <a:rPr lang="en-GB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sz="2000" dirty="0"/>
          </a:p>
          <a:p>
            <a:pPr>
              <a:buFont typeface="Arial" panose="020B0604020202020204" pitchFamily="34" charset="0"/>
              <a:buChar char="•"/>
            </a:pPr>
            <a:r>
              <a:rPr sz="2000" dirty="0"/>
              <a:t>Cyber-</a:t>
            </a:r>
            <a:r>
              <a:rPr sz="2000" dirty="0" err="1"/>
              <a:t>victimisation</a:t>
            </a:r>
            <a:r>
              <a:rPr sz="2000" dirty="0"/>
              <a:t> </a:t>
            </a:r>
            <a:r>
              <a:rPr lang="en-GB" sz="2000" dirty="0"/>
              <a:t>of this group </a:t>
            </a:r>
            <a:r>
              <a:rPr sz="2000" dirty="0"/>
              <a:t>intersects all three but is not fully </a:t>
            </a:r>
            <a:r>
              <a:rPr sz="2000" dirty="0" err="1"/>
              <a:t>recognised</a:t>
            </a:r>
            <a:r>
              <a:rPr lang="en-GB" sz="2000" dirty="0"/>
              <a:t>.</a:t>
            </a:r>
            <a:endParaRPr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67F47-5851-04B7-DC87-D2D610E27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en-GB" sz="2400" b="1" dirty="0"/>
              <a:t>Policy considerations: </a:t>
            </a:r>
            <a:br>
              <a:rPr lang="en-GB" sz="2400" b="1" dirty="0"/>
            </a:br>
            <a:r>
              <a:rPr lang="en-GB" sz="2400" b="1" dirty="0"/>
              <a:t>Cyber-victimisation of disabled people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6210E6-09D5-C60D-5E50-BA45E9D45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17183" r="-781" b="1103"/>
          <a:stretch>
            <a:fillRect/>
          </a:stretch>
        </p:blipFill>
        <p:spPr>
          <a:xfrm>
            <a:off x="560240" y="1052736"/>
            <a:ext cx="799288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50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1143000"/>
          </a:xfrm>
        </p:spPr>
        <p:txBody>
          <a:bodyPr/>
          <a:lstStyle/>
          <a:p>
            <a:r>
              <a:rPr dirty="0"/>
              <a:t>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2"/>
          </a:xfrm>
        </p:spPr>
        <p:txBody>
          <a:bodyPr/>
          <a:lstStyle/>
          <a:p>
            <a:r>
              <a:rPr sz="2000" dirty="0"/>
              <a:t>Cyber-</a:t>
            </a:r>
            <a:r>
              <a:rPr sz="2000" dirty="0" err="1"/>
              <a:t>victimisation</a:t>
            </a:r>
            <a:r>
              <a:rPr sz="2000" dirty="0"/>
              <a:t> </a:t>
            </a:r>
            <a:r>
              <a:rPr lang="en-GB" sz="2000" dirty="0"/>
              <a:t>of disabled people in Northern Ireland </a:t>
            </a:r>
            <a:r>
              <a:rPr sz="2000" dirty="0"/>
              <a:t>is prevalent, harmful and under-</a:t>
            </a:r>
            <a:r>
              <a:rPr sz="2000" dirty="0" err="1"/>
              <a:t>recognised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r>
              <a:rPr lang="en-GB" sz="2000" dirty="0"/>
              <a:t>The research r</a:t>
            </a:r>
            <a:r>
              <a:rPr sz="2000" dirty="0" err="1"/>
              <a:t>aises</a:t>
            </a:r>
            <a:r>
              <a:rPr sz="2000" dirty="0"/>
              <a:t> important considerations across health, justice and equality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r>
              <a:rPr lang="en-GB" sz="2000" dirty="0"/>
              <a:t>Cyber-victimisation can function as a digital determinant of health and a human rights issue, pointing to the need for coordinated approaches to improve recognition, and pathways for referral and support.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53B33-DE79-D735-410A-C8B86013D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BD008-B828-6F7C-95AA-6E94C78A2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Cyber-victimisation as a research area.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Cyber-victimisation of disabled people in Northern Ireland.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The role of public health emergencies.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Policy context and points for consideration.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1F71A-BE82-044A-F87D-A45405F0A6F7}"/>
              </a:ext>
            </a:extLst>
          </p:cNvPr>
          <p:cNvSpPr txBox="1"/>
          <p:nvPr/>
        </p:nvSpPr>
        <p:spPr>
          <a:xfrm>
            <a:off x="683568" y="3212976"/>
            <a:ext cx="7643192" cy="147732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b="1" dirty="0"/>
              <a:t>Are online harms affecting disabled people in Northern Ireland fully recognised within current frameworks, referrals and support systems?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05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dirty="0"/>
              <a:t>What is cyber-</a:t>
            </a:r>
            <a:r>
              <a:rPr dirty="0" err="1"/>
              <a:t>victimisation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Repeated harmful online behaviour including harassment, insults. threats, spreading misinformation.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Umbrella term.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Previous research showed differences in terminology used when the targeted person is disabled.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T</a:t>
            </a:r>
            <a:r>
              <a:rPr sz="2000" dirty="0" err="1"/>
              <a:t>argeting</a:t>
            </a:r>
            <a:r>
              <a:rPr sz="2000" dirty="0"/>
              <a:t> by individuals or groups</a:t>
            </a:r>
            <a:r>
              <a:rPr lang="en-GB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Why this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46138"/>
            <a:ext cx="9073008" cy="4525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1 in 5 people in Northern Ireland is disabled.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Disability hate crime reached highest recorded level in 2022/23.</a:t>
            </a:r>
          </a:p>
          <a:p>
            <a:pPr marL="0" indent="0"/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sz="2000" dirty="0"/>
              <a:t>Digital spaces are essential for healthcare access, social support, and daily life for many disabled people</a:t>
            </a:r>
            <a:r>
              <a:rPr lang="en-GB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sz="2000" dirty="0"/>
          </a:p>
          <a:p>
            <a:pPr>
              <a:buFont typeface="Arial" panose="020B0604020202020204" pitchFamily="34" charset="0"/>
              <a:buChar char="•"/>
            </a:pPr>
            <a:r>
              <a:rPr sz="2000" dirty="0"/>
              <a:t>These same spaces expose individuals to sustained harassment, abuse, and discrimination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endParaRPr sz="2000" dirty="0"/>
          </a:p>
          <a:p>
            <a:pPr>
              <a:buFont typeface="Arial" panose="020B0604020202020204" pitchFamily="34" charset="0"/>
              <a:buChar char="•"/>
            </a:pPr>
            <a:r>
              <a:rPr sz="2000" dirty="0"/>
              <a:t>Logging off is often not an option, making exposure unavoidable</a:t>
            </a:r>
            <a:r>
              <a:rPr lang="en-GB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sz="2000" dirty="0"/>
              <a:t>This creates a hidden but significant risk to </a:t>
            </a:r>
            <a:r>
              <a:rPr lang="en-GB" sz="2000" dirty="0"/>
              <a:t>health, access</a:t>
            </a:r>
            <a:r>
              <a:rPr sz="2000" dirty="0"/>
              <a:t> and participation</a:t>
            </a:r>
            <a:r>
              <a:rPr lang="en-GB" sz="2000" dirty="0"/>
              <a:t>.</a:t>
            </a:r>
            <a:endParaRPr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BAC1D-2ABB-6AA1-C600-8CDC1315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728CC-DC20-CCFE-7B95-565D16953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62424"/>
            <a:ext cx="8229600" cy="4525962"/>
          </a:xfrm>
        </p:spPr>
        <p:txBody>
          <a:bodyPr/>
          <a:lstStyle/>
          <a:p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Mixed-method research (survey and interviews)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Recruitment: via collaborators and a social media campaign (2,251 engagements)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Data were collected between April and November 2024.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Theoretical framework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The mixed-methods approach enabled both an assessment of the prevalence and characteristics of cyber-victimisation, and deeper insight into participants’ lived experiences.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562E3-6F92-16C9-F8BC-7E190F6F00E9}"/>
              </a:ext>
            </a:extLst>
          </p:cNvPr>
          <p:cNvSpPr txBox="1"/>
          <p:nvPr/>
        </p:nvSpPr>
        <p:spPr>
          <a:xfrm>
            <a:off x="308733" y="3861048"/>
            <a:ext cx="8526534" cy="138499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The research was funded by The British Academy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In collaboration with Victim Support NI and the Hate Crime Advocacy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Ethics review reference (HREC 0119)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70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1143000"/>
          </a:xfrm>
        </p:spPr>
        <p:txBody>
          <a:bodyPr/>
          <a:lstStyle/>
          <a:p>
            <a:r>
              <a:rPr dirty="0"/>
              <a:t>Sc</a:t>
            </a:r>
            <a:r>
              <a:rPr lang="en-GB" dirty="0" err="1"/>
              <a:t>ope</a:t>
            </a:r>
            <a:r>
              <a:rPr dirty="0"/>
              <a:t> of the issue in Northern Ireland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113 </a:t>
            </a:r>
            <a:r>
              <a:rPr lang="fr-FR" sz="2000" dirty="0" err="1"/>
              <a:t>survey</a:t>
            </a:r>
            <a:r>
              <a:rPr lang="fr-FR" sz="2000" dirty="0"/>
              <a:t> participants and 17 qualitative participants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A high percentage (30.1%) experienced online harassment, 23.1% specifically during the pandemic.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Among those targeted, 20% reported extreme fear, 23.3% moderate fear.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The duration of harassment varied, with 27.6% experiencing it for less than two weeks, and 20.7% for three months to one year.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56.25% believed it was motivated by hate.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20% were still being harassed.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475477"/>
            <a:ext cx="8229600" cy="1143000"/>
          </a:xfrm>
        </p:spPr>
        <p:txBody>
          <a:bodyPr/>
          <a:lstStyle/>
          <a:p>
            <a:r>
              <a:rPr dirty="0"/>
              <a:t>Public health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584113"/>
            <a:ext cx="8229600" cy="4525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sz="2000" dirty="0"/>
          </a:p>
          <a:p>
            <a:pPr>
              <a:buFont typeface="Arial" panose="020B0604020202020204" pitchFamily="34" charset="0"/>
              <a:buChar char="•"/>
            </a:pPr>
            <a:r>
              <a:rPr sz="1600" dirty="0"/>
              <a:t>Missed appointments and reduced engagement with healthcare services</a:t>
            </a:r>
            <a:r>
              <a:rPr lang="en-GB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sz="1600" dirty="0"/>
              <a:t>Changes to medication routines and self-management practices</a:t>
            </a:r>
            <a:r>
              <a:rPr lang="en-GB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sz="1600" dirty="0"/>
              <a:t>Increased stress triggering flare-ups of existing conditions</a:t>
            </a:r>
            <a:r>
              <a:rPr lang="en-GB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endParaRPr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DAAA77-2AFC-CBDA-33B4-A82D67818E86}"/>
              </a:ext>
            </a:extLst>
          </p:cNvPr>
          <p:cNvSpPr txBox="1"/>
          <p:nvPr/>
        </p:nvSpPr>
        <p:spPr>
          <a:xfrm>
            <a:off x="230072" y="4293096"/>
            <a:ext cx="8526534" cy="110799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Health complications lead to implications on health 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Link to previous research with healthcare professionals. 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02748-1BE4-C23C-82A9-DFE53E3862A8}"/>
              </a:ext>
            </a:extLst>
          </p:cNvPr>
          <p:cNvSpPr txBox="1"/>
          <p:nvPr/>
        </p:nvSpPr>
        <p:spPr>
          <a:xfrm>
            <a:off x="3009899" y="1124744"/>
            <a:ext cx="29668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B40000"/>
                </a:solidFill>
              </a:defRPr>
            </a:pPr>
            <a:r>
              <a:rPr dirty="0">
                <a:ln>
                  <a:solidFill>
                    <a:schemeClr val="tx2"/>
                  </a:solidFill>
                </a:ln>
              </a:rPr>
              <a:t>44%</a:t>
            </a:r>
          </a:p>
          <a:p>
            <a:pPr>
              <a:defRPr sz="2000"/>
            </a:pPr>
            <a:r>
              <a:rPr dirty="0">
                <a:ln>
                  <a:solidFill>
                    <a:schemeClr val="tx2"/>
                  </a:solidFill>
                </a:ln>
              </a:rPr>
              <a:t>reported disruption</a:t>
            </a:r>
            <a:br>
              <a:rPr dirty="0">
                <a:ln>
                  <a:solidFill>
                    <a:schemeClr val="tx2"/>
                  </a:solidFill>
                </a:ln>
              </a:rPr>
            </a:br>
            <a:r>
              <a:rPr dirty="0">
                <a:ln>
                  <a:solidFill>
                    <a:schemeClr val="tx2"/>
                  </a:solidFill>
                </a:ln>
              </a:rPr>
              <a:t>to managing their health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72F2-1EB4-6ED3-8EA7-6A3234A48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8059057" cy="990600"/>
          </a:xfrm>
        </p:spPr>
        <p:txBody>
          <a:bodyPr/>
          <a:lstStyle/>
          <a:p>
            <a:r>
              <a:rPr lang="en-GB" b="1" dirty="0"/>
              <a:t>The impact of cyber-victimisation on health and self-management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32D7FB-B814-05FB-7B35-328F96F46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509" b="9957"/>
          <a:stretch>
            <a:fillRect/>
          </a:stretch>
        </p:blipFill>
        <p:spPr>
          <a:xfrm>
            <a:off x="1331640" y="1556793"/>
            <a:ext cx="5475417" cy="37444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4F3F2-C3E2-B14E-8E78-C5843506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EE1E60-C4D4-410B-9FAC-AA29AA2FDA51}" type="slidenum">
              <a:rPr lang="en-US" smtClean="0">
                <a:solidFill>
                  <a:srgbClr val="4A66AC"/>
                </a:solidFill>
              </a:rPr>
              <a:pPr/>
              <a:t>8</a:t>
            </a:fld>
            <a:endParaRPr lang="en-US">
              <a:solidFill>
                <a:srgbClr val="4A66A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42613C-90A0-9606-0697-552678659E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257" y="5404096"/>
            <a:ext cx="758107" cy="516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70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Impact goes beyond the screen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2" y="1196752"/>
            <a:ext cx="8229600" cy="4525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sz="2000" dirty="0"/>
              <a:t>Cyber-</a:t>
            </a:r>
            <a:r>
              <a:rPr sz="2000" dirty="0" err="1"/>
              <a:t>victimisation</a:t>
            </a:r>
            <a:r>
              <a:rPr sz="2000" dirty="0"/>
              <a:t> affects physical health</a:t>
            </a:r>
            <a:r>
              <a:rPr lang="en-GB" sz="2000" dirty="0"/>
              <a:t>, mental and social wellbeing.</a:t>
            </a:r>
            <a:endParaRPr sz="2000" dirty="0"/>
          </a:p>
          <a:p>
            <a:pPr>
              <a:buFont typeface="Arial" panose="020B0604020202020204" pitchFamily="34" charset="0"/>
              <a:buChar char="•"/>
            </a:pPr>
            <a:r>
              <a:rPr sz="2000" dirty="0"/>
              <a:t>Participants reported anxiety, fear, and trauma-like experiences</a:t>
            </a:r>
            <a:r>
              <a:rPr lang="en-GB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Impacts extend into family life and daily functioning.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sz="2000" dirty="0"/>
              <a:t>Withdrawal from online spaces, services, and social networks</a:t>
            </a:r>
            <a:r>
              <a:rPr lang="en-GB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Experiences of public attitudes and victim-blaming.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Public health emergencies and public health messaging. </a:t>
            </a:r>
            <a:endParaRPr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Calls for help and the need for coordinated approaches and interventions.</a:t>
            </a:r>
          </a:p>
          <a:p>
            <a:pPr>
              <a:buFont typeface="Arial" panose="020B0604020202020204" pitchFamily="34" charset="0"/>
              <a:buChar char="•"/>
            </a:pPr>
            <a:endParaRPr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Page">
  <a:themeElements>
    <a:clrScheme name="Title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ESS_PowerPoint_Template_25-26" id="{F31771DA-CB72-41E3-881F-F6507D861A06}" vid="{C2043806-696D-4543-8AE1-124919174A39}"/>
    </a:ext>
  </a:extLst>
</a:theme>
</file>

<file path=ppt/theme/theme2.xml><?xml version="1.0" encoding="utf-8"?>
<a:theme xmlns:a="http://schemas.openxmlformats.org/drawingml/2006/main" name="Back Page">
  <a:themeElements>
    <a:clrScheme name="Back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ack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ck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ESS_PowerPoint_Template_25-26" id="{F31771DA-CB72-41E3-881F-F6507D861A06}" vid="{BEF4EFF6-D6C4-454A-9AD1-39CF33AE4B2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KESS_PowerPoint_Template_26</Template>
  <TotalTime>1349</TotalTime>
  <Words>766</Words>
  <Application>Microsoft Office PowerPoint</Application>
  <PresentationFormat>On-screen Show (4:3)</PresentationFormat>
  <Paragraphs>111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Title Page</vt:lpstr>
      <vt:lpstr>Back Page</vt:lpstr>
      <vt:lpstr>The cyber-victimisation of disabled adults in Northern Ireland</vt:lpstr>
      <vt:lpstr>Introduction</vt:lpstr>
      <vt:lpstr>What is cyber-victimisation?</vt:lpstr>
      <vt:lpstr>Why this matters</vt:lpstr>
      <vt:lpstr>Methodology</vt:lpstr>
      <vt:lpstr>Scope of the issue in Northern Ireland</vt:lpstr>
      <vt:lpstr>Public health impact</vt:lpstr>
      <vt:lpstr>The impact of cyber-victimisation on health and self-management  </vt:lpstr>
      <vt:lpstr>Impact goes beyond the screen</vt:lpstr>
      <vt:lpstr>Participant’s voice</vt:lpstr>
      <vt:lpstr>Support gap</vt:lpstr>
      <vt:lpstr>UK research and Northern Ireland context</vt:lpstr>
      <vt:lpstr>Why this matters for policymakers</vt:lpstr>
      <vt:lpstr>Policy relevance</vt:lpstr>
      <vt:lpstr>Policy considerations:  Cyber-victimisation of disabled people</vt:lpstr>
      <vt:lpstr>Closing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Zhraa Alhaboby</dc:creator>
  <cp:lastModifiedBy>Zhraa.Alhaboby</cp:lastModifiedBy>
  <cp:revision>16</cp:revision>
  <dcterms:created xsi:type="dcterms:W3CDTF">2026-05-07T14:29:15Z</dcterms:created>
  <dcterms:modified xsi:type="dcterms:W3CDTF">2026-05-08T21:20:14Z</dcterms:modified>
</cp:coreProperties>
</file>